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2" r:id="rId17"/>
    <p:sldId id="273" r:id="rId18"/>
    <p:sldId id="274" r:id="rId19"/>
  </p:sldIdLst>
  <p:sldSz cx="9144000" cy="5143500" type="screen16x9"/>
  <p:notesSz cx="6858000" cy="9144000"/>
  <p:embeddedFontLst>
    <p:embeddedFont>
      <p:font typeface="Comic Sans MS" panose="030F0702030302020204" pitchFamily="66" charset="0"/>
      <p:regular r:id="rId21"/>
      <p:bold r:id="rId22"/>
      <p:italic r:id="rId23"/>
      <p:boldItalic r:id="rId24"/>
    </p:embeddedFont>
    <p:embeddedFont>
      <p:font typeface="Lilita One" panose="020B0600070205080204" charset="0"/>
      <p:regular r:id="rId25"/>
    </p:embeddedFont>
    <p:embeddedFont>
      <p:font typeface="Roboto Mono" panose="00000009000000000000" pitchFamily="49" charset="0"/>
      <p:regular r:id="rId26"/>
      <p:bold r:id="rId27"/>
      <p:italic r:id="rId28"/>
      <p:boldItalic r:id="rId29"/>
    </p:embeddedFont>
    <p:embeddedFont>
      <p:font typeface="Trebuchet MS" panose="020B0603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296"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253fe86b92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253fe86b92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b23666b6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2b23666b6d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4bd04cdd7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24bd04cdd78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bd04cdd7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4bd04cdd78_0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519e10ac1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2519e10ac11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66cf878e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66cf878ef6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aff2299b9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2aff2299b9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253fe86b92_2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253fe86b92_2_3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253fe86b92_2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2253fe86b92_2_3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253fe86b92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253fe86b92_2_9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253fe86b92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253fe86b92_2_1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5415b4fd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225415b4fdf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253fe86b92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253fe86b92_2_1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5415b4fd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225415b4fdf_1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253fe86b92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2253fe86b92_2_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25415b4fd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225415b4fdf_1_2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4bd04cdd7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24bd04cdd78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arxiv.org/pdf/1506.02640.pdf" TargetMode="External"/><Relationship Id="rId5"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8" Type="http://schemas.openxmlformats.org/officeDocument/2006/relationships/hyperlink" Target="https://towardsdatascience.com/face-mask-detection-using-yolov5-3734ca0d60d8" TargetMode="External"/><Relationship Id="rId13" Type="http://schemas.openxmlformats.org/officeDocument/2006/relationships/hyperlink" Target="https://blog.roboflow.com/yolov5-improvements-and-evaluation/" TargetMode="External"/><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hyperlink" Target="https://www.v7labs.com/blog/yolo-object-detection#:~:text=YOLO%20v5%20uses%20a%20new,clusters%20as%20the%20anchor%20boxes"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3.jpg"/><Relationship Id="rId11" Type="http://schemas.openxmlformats.org/officeDocument/2006/relationships/hyperlink" Target="https://github.com/spacewalk01/yolov5-face-mask-detection" TargetMode="External"/><Relationship Id="rId5" Type="http://schemas.openxmlformats.org/officeDocument/2006/relationships/image" Target="../media/image32.png"/><Relationship Id="rId15" Type="http://schemas.openxmlformats.org/officeDocument/2006/relationships/hyperlink" Target="https://viblo.asia/p/tong-hop-kien-thuc-tu-yolov1-den-yolov5-phan-1-naQZRRj0Zvx" TargetMode="External"/><Relationship Id="rId10" Type="http://schemas.openxmlformats.org/officeDocument/2006/relationships/hyperlink" Target="https://medium.com/analytics-vidhya/covid-19-face-mask-detection-using-yolov5-8687e5942c81" TargetMode="External"/><Relationship Id="rId4" Type="http://schemas.openxmlformats.org/officeDocument/2006/relationships/image" Target="../media/image31.png"/><Relationship Id="rId9" Type="http://schemas.openxmlformats.org/officeDocument/2006/relationships/hyperlink" Target="https://github.com/iAmEthanMai/mask-detection-dataset" TargetMode="External"/><Relationship Id="rId14" Type="http://schemas.openxmlformats.org/officeDocument/2006/relationships/hyperlink" Target="https://iq.opengenus.org/yolov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arxiv.org/pdf/1506.02640.pdf" TargetMode="External"/><Relationship Id="rId5" Type="http://schemas.openxmlformats.org/officeDocument/2006/relationships/image" Target="../media/image1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t="15730"/>
          <a:stretch/>
        </p:blipFill>
        <p:spPr>
          <a:xfrm>
            <a:off x="0" y="0"/>
            <a:ext cx="9143998" cy="5143500"/>
          </a:xfrm>
          <a:prstGeom prst="rect">
            <a:avLst/>
          </a:prstGeom>
          <a:noFill/>
          <a:ln>
            <a:noFill/>
          </a:ln>
        </p:spPr>
      </p:pic>
      <p:pic>
        <p:nvPicPr>
          <p:cNvPr id="130" name="Google Shape;130;p25"/>
          <p:cNvPicPr preferRelativeResize="0"/>
          <p:nvPr/>
        </p:nvPicPr>
        <p:blipFill rotWithShape="1">
          <a:blip r:embed="rId4">
            <a:alphaModFix/>
          </a:blip>
          <a:srcRect/>
          <a:stretch/>
        </p:blipFill>
        <p:spPr>
          <a:xfrm>
            <a:off x="3578545" y="-700539"/>
            <a:ext cx="8681682" cy="6315924"/>
          </a:xfrm>
          <a:prstGeom prst="rect">
            <a:avLst/>
          </a:prstGeom>
          <a:noFill/>
          <a:ln>
            <a:noFill/>
          </a:ln>
        </p:spPr>
      </p:pic>
      <p:sp>
        <p:nvSpPr>
          <p:cNvPr id="131" name="Google Shape;131;p25"/>
          <p:cNvSpPr txBox="1"/>
          <p:nvPr/>
        </p:nvSpPr>
        <p:spPr>
          <a:xfrm>
            <a:off x="4079513" y="1832838"/>
            <a:ext cx="72132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4800">
                <a:solidFill>
                  <a:schemeClr val="lt1"/>
                </a:solidFill>
                <a:latin typeface="Lilita One"/>
                <a:ea typeface="Lilita One"/>
                <a:cs typeface="Lilita One"/>
                <a:sym typeface="Lilita One"/>
              </a:rPr>
              <a:t>Face Mask Detection </a:t>
            </a:r>
            <a:endParaRPr sz="4800">
              <a:solidFill>
                <a:schemeClr val="lt1"/>
              </a:solidFill>
              <a:latin typeface="Lilita One"/>
              <a:ea typeface="Lilita One"/>
              <a:cs typeface="Lilita One"/>
              <a:sym typeface="Lilita One"/>
            </a:endParaRPr>
          </a:p>
        </p:txBody>
      </p:sp>
      <p:sp>
        <p:nvSpPr>
          <p:cNvPr id="132" name="Google Shape;132;p25"/>
          <p:cNvSpPr txBox="1"/>
          <p:nvPr/>
        </p:nvSpPr>
        <p:spPr>
          <a:xfrm>
            <a:off x="5118944" y="114952"/>
            <a:ext cx="4249200" cy="708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2300">
                <a:solidFill>
                  <a:schemeClr val="lt1"/>
                </a:solidFill>
                <a:latin typeface="Lilita One"/>
                <a:ea typeface="Lilita One"/>
                <a:cs typeface="Lilita One"/>
                <a:sym typeface="Lilita One"/>
              </a:rPr>
              <a:t>CS114.O11.KHCL</a:t>
            </a:r>
            <a:endParaRPr sz="2300">
              <a:solidFill>
                <a:schemeClr val="lt1"/>
              </a:solidFill>
              <a:latin typeface="Lilita One"/>
              <a:ea typeface="Lilita One"/>
              <a:cs typeface="Lilita One"/>
              <a:sym typeface="Lilita One"/>
            </a:endParaRPr>
          </a:p>
          <a:p>
            <a:pPr marL="0" lvl="0" indent="0" algn="l" rtl="0">
              <a:spcBef>
                <a:spcPts val="0"/>
              </a:spcBef>
              <a:spcAft>
                <a:spcPts val="0"/>
              </a:spcAft>
              <a:buNone/>
            </a:pPr>
            <a:endParaRPr sz="2300">
              <a:solidFill>
                <a:schemeClr val="lt1"/>
              </a:solidFill>
              <a:latin typeface="Lilita One"/>
              <a:ea typeface="Lilita One"/>
              <a:cs typeface="Lilita One"/>
              <a:sym typeface="Lilita One"/>
            </a:endParaRPr>
          </a:p>
        </p:txBody>
      </p:sp>
      <p:sp>
        <p:nvSpPr>
          <p:cNvPr id="133" name="Google Shape;133;p25"/>
          <p:cNvSpPr txBox="1"/>
          <p:nvPr/>
        </p:nvSpPr>
        <p:spPr>
          <a:xfrm>
            <a:off x="5489300" y="3774600"/>
            <a:ext cx="3508500" cy="1053000"/>
          </a:xfrm>
          <a:prstGeom prst="rect">
            <a:avLst/>
          </a:prstGeom>
          <a:noFill/>
          <a:ln>
            <a:noFill/>
          </a:ln>
        </p:spPr>
        <p:txBody>
          <a:bodyPr spcFirstLastPara="1" wrap="square" lIns="0" tIns="0" rIns="0" bIns="0" anchor="t" anchorCtr="0">
            <a:spAutoFit/>
          </a:bodyPr>
          <a:lstStyle/>
          <a:p>
            <a:pPr marL="0" marR="0" lvl="0" indent="0" algn="l" rtl="0">
              <a:lnSpc>
                <a:spcPct val="140021"/>
              </a:lnSpc>
              <a:spcBef>
                <a:spcPts val="0"/>
              </a:spcBef>
              <a:spcAft>
                <a:spcPts val="0"/>
              </a:spcAft>
              <a:buNone/>
            </a:pPr>
            <a:r>
              <a:rPr lang="en" sz="1800" b="1">
                <a:solidFill>
                  <a:srgbClr val="FFFFFF"/>
                </a:solidFill>
                <a:latin typeface="Roboto Mono"/>
                <a:ea typeface="Roboto Mono"/>
                <a:cs typeface="Roboto Mono"/>
                <a:sym typeface="Roboto Mono"/>
              </a:rPr>
              <a:t>Trần Nhật Đức - 21521968</a:t>
            </a:r>
            <a:endParaRPr sz="1800" b="1">
              <a:solidFill>
                <a:srgbClr val="FFFFFF"/>
              </a:solidFill>
              <a:latin typeface="Roboto Mono"/>
              <a:ea typeface="Roboto Mono"/>
              <a:cs typeface="Roboto Mono"/>
              <a:sym typeface="Roboto Mono"/>
            </a:endParaRPr>
          </a:p>
          <a:p>
            <a:pPr marL="0" marR="0" lvl="0" indent="0" algn="l" rtl="0">
              <a:lnSpc>
                <a:spcPct val="140021"/>
              </a:lnSpc>
              <a:spcBef>
                <a:spcPts val="0"/>
              </a:spcBef>
              <a:spcAft>
                <a:spcPts val="0"/>
              </a:spcAft>
              <a:buNone/>
            </a:pPr>
            <a:r>
              <a:rPr lang="en" sz="1800" b="1">
                <a:solidFill>
                  <a:srgbClr val="FFFFFF"/>
                </a:solidFill>
                <a:latin typeface="Roboto Mono"/>
                <a:ea typeface="Roboto Mono"/>
                <a:cs typeface="Roboto Mono"/>
                <a:sym typeface="Roboto Mono"/>
              </a:rPr>
              <a:t>Hồ Trung Tín - 21521536</a:t>
            </a:r>
            <a:endParaRPr sz="1800" b="1">
              <a:solidFill>
                <a:srgbClr val="FFFFFF"/>
              </a:solidFill>
              <a:latin typeface="Roboto Mono"/>
              <a:ea typeface="Roboto Mono"/>
              <a:cs typeface="Roboto Mono"/>
              <a:sym typeface="Roboto Mono"/>
            </a:endParaRPr>
          </a:p>
          <a:p>
            <a:pPr marL="0" marR="0" lvl="0" indent="0" algn="l" rtl="0">
              <a:lnSpc>
                <a:spcPct val="140021"/>
              </a:lnSpc>
              <a:spcBef>
                <a:spcPts val="0"/>
              </a:spcBef>
              <a:spcAft>
                <a:spcPts val="0"/>
              </a:spcAft>
              <a:buNone/>
            </a:pPr>
            <a:r>
              <a:rPr lang="en" sz="1800" b="1">
                <a:solidFill>
                  <a:srgbClr val="FFFFFF"/>
                </a:solidFill>
                <a:latin typeface="Roboto Mono"/>
                <a:ea typeface="Roboto Mono"/>
                <a:cs typeface="Roboto Mono"/>
                <a:sym typeface="Roboto Mono"/>
              </a:rPr>
              <a:t>Phạm Đức Toàn - 21521550</a:t>
            </a:r>
            <a:endParaRPr sz="1800" b="1">
              <a:solidFill>
                <a:srgbClr val="FFFFFF"/>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4"/>
          <p:cNvPicPr preferRelativeResize="0"/>
          <p:nvPr/>
        </p:nvPicPr>
        <p:blipFill rotWithShape="1">
          <a:blip r:embed="rId3">
            <a:alphaModFix/>
          </a:blip>
          <a:srcRect/>
          <a:stretch/>
        </p:blipFill>
        <p:spPr>
          <a:xfrm>
            <a:off x="6801376" y="4124552"/>
            <a:ext cx="4428150" cy="3220475"/>
          </a:xfrm>
          <a:prstGeom prst="rect">
            <a:avLst/>
          </a:prstGeom>
          <a:noFill/>
          <a:ln>
            <a:noFill/>
          </a:ln>
        </p:spPr>
      </p:pic>
      <p:pic>
        <p:nvPicPr>
          <p:cNvPr id="220" name="Google Shape;220;p34"/>
          <p:cNvPicPr preferRelativeResize="0"/>
          <p:nvPr/>
        </p:nvPicPr>
        <p:blipFill rotWithShape="1">
          <a:blip r:embed="rId4">
            <a:alphaModFix/>
          </a:blip>
          <a:srcRect/>
          <a:stretch/>
        </p:blipFill>
        <p:spPr>
          <a:xfrm>
            <a:off x="2701890" y="-259433"/>
            <a:ext cx="2267150" cy="511243"/>
          </a:xfrm>
          <a:prstGeom prst="rect">
            <a:avLst/>
          </a:prstGeom>
          <a:noFill/>
          <a:ln>
            <a:noFill/>
          </a:ln>
        </p:spPr>
      </p:pic>
      <p:pic>
        <p:nvPicPr>
          <p:cNvPr id="221" name="Google Shape;221;p34"/>
          <p:cNvPicPr preferRelativeResize="0"/>
          <p:nvPr/>
        </p:nvPicPr>
        <p:blipFill rotWithShape="1">
          <a:blip r:embed="rId5">
            <a:alphaModFix/>
          </a:blip>
          <a:srcRect/>
          <a:stretch/>
        </p:blipFill>
        <p:spPr>
          <a:xfrm>
            <a:off x="1748134" y="42084"/>
            <a:ext cx="297940" cy="330585"/>
          </a:xfrm>
          <a:prstGeom prst="rect">
            <a:avLst/>
          </a:prstGeom>
          <a:noFill/>
          <a:ln>
            <a:noFill/>
          </a:ln>
        </p:spPr>
      </p:pic>
      <p:sp>
        <p:nvSpPr>
          <p:cNvPr id="222" name="Google Shape;222;p34"/>
          <p:cNvSpPr txBox="1"/>
          <p:nvPr/>
        </p:nvSpPr>
        <p:spPr>
          <a:xfrm>
            <a:off x="336150" y="251800"/>
            <a:ext cx="1496100" cy="446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2900">
                <a:latin typeface="Lilita One"/>
                <a:ea typeface="Lilita One"/>
                <a:cs typeface="Lilita One"/>
                <a:sym typeface="Lilita One"/>
              </a:rPr>
              <a:t>YOLOv5:</a:t>
            </a:r>
            <a:endParaRPr sz="2900">
              <a:latin typeface="Lilita One"/>
              <a:ea typeface="Lilita One"/>
              <a:cs typeface="Lilita One"/>
              <a:sym typeface="Lilita One"/>
            </a:endParaRPr>
          </a:p>
        </p:txBody>
      </p:sp>
      <p:sp>
        <p:nvSpPr>
          <p:cNvPr id="223" name="Google Shape;223;p34"/>
          <p:cNvSpPr txBox="1"/>
          <p:nvPr/>
        </p:nvSpPr>
        <p:spPr>
          <a:xfrm>
            <a:off x="336150" y="916400"/>
            <a:ext cx="71514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Comic Sans MS"/>
                <a:ea typeface="Comic Sans MS"/>
                <a:cs typeface="Comic Sans MS"/>
                <a:sym typeface="Comic Sans MS"/>
              </a:rPr>
              <a:t>“YOLO”, refering to “You Only Look Once”, is a family of object detection models introduced by Joseph Redmon with a 2016 publication “</a:t>
            </a:r>
            <a:r>
              <a:rPr lang="en" sz="1600" u="sng">
                <a:solidFill>
                  <a:schemeClr val="hlink"/>
                </a:solidFill>
                <a:latin typeface="Comic Sans MS"/>
                <a:ea typeface="Comic Sans MS"/>
                <a:cs typeface="Comic Sans MS"/>
                <a:sym typeface="Comic Sans MS"/>
                <a:hlinkClick r:id="rId6"/>
              </a:rPr>
              <a:t>You Only Look Once: Unified, Real-Time Object Detection</a:t>
            </a:r>
            <a:r>
              <a:rPr lang="en"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Since then, several newer versions have been released, of which, the first three were released by Joseph Redmon. On June 29, Glenn Jocher released the latest version YOLOv5, claiming significant improvements with respect to its predecessor.</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YOLOv5 is very fast, performant and easy to use.</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p:txBody>
      </p:sp>
      <p:pic>
        <p:nvPicPr>
          <p:cNvPr id="224" name="Google Shape;224;p34"/>
          <p:cNvPicPr preferRelativeResize="0"/>
          <p:nvPr/>
        </p:nvPicPr>
        <p:blipFill>
          <a:blip r:embed="rId7">
            <a:alphaModFix/>
          </a:blip>
          <a:stretch>
            <a:fillRect/>
          </a:stretch>
        </p:blipFill>
        <p:spPr>
          <a:xfrm>
            <a:off x="336150" y="821725"/>
            <a:ext cx="7721902" cy="386095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5"/>
          <p:cNvPicPr preferRelativeResize="0"/>
          <p:nvPr/>
        </p:nvPicPr>
        <p:blipFill rotWithShape="1">
          <a:blip r:embed="rId3">
            <a:alphaModFix/>
          </a:blip>
          <a:srcRect/>
          <a:stretch/>
        </p:blipFill>
        <p:spPr>
          <a:xfrm>
            <a:off x="-1777738" y="2571745"/>
            <a:ext cx="4143245" cy="4117981"/>
          </a:xfrm>
          <a:prstGeom prst="rect">
            <a:avLst/>
          </a:prstGeom>
          <a:noFill/>
          <a:ln>
            <a:noFill/>
          </a:ln>
        </p:spPr>
      </p:pic>
      <p:pic>
        <p:nvPicPr>
          <p:cNvPr id="230" name="Google Shape;230;p35"/>
          <p:cNvPicPr preferRelativeResize="0"/>
          <p:nvPr/>
        </p:nvPicPr>
        <p:blipFill rotWithShape="1">
          <a:blip r:embed="rId4">
            <a:alphaModFix/>
          </a:blip>
          <a:srcRect/>
          <a:stretch/>
        </p:blipFill>
        <p:spPr>
          <a:xfrm>
            <a:off x="-492151" y="5158992"/>
            <a:ext cx="404181" cy="331429"/>
          </a:xfrm>
          <a:prstGeom prst="rect">
            <a:avLst/>
          </a:prstGeom>
          <a:noFill/>
          <a:ln>
            <a:noFill/>
          </a:ln>
        </p:spPr>
      </p:pic>
      <p:pic>
        <p:nvPicPr>
          <p:cNvPr id="231" name="Google Shape;231;p35"/>
          <p:cNvPicPr preferRelativeResize="0"/>
          <p:nvPr/>
        </p:nvPicPr>
        <p:blipFill rotWithShape="1">
          <a:blip r:embed="rId5">
            <a:alphaModFix/>
          </a:blip>
          <a:srcRect/>
          <a:stretch/>
        </p:blipFill>
        <p:spPr>
          <a:xfrm>
            <a:off x="-931295" y="3380314"/>
            <a:ext cx="606399" cy="416121"/>
          </a:xfrm>
          <a:prstGeom prst="rect">
            <a:avLst/>
          </a:prstGeom>
          <a:noFill/>
          <a:ln>
            <a:noFill/>
          </a:ln>
        </p:spPr>
      </p:pic>
      <p:pic>
        <p:nvPicPr>
          <p:cNvPr id="232" name="Google Shape;232;p35"/>
          <p:cNvPicPr preferRelativeResize="0"/>
          <p:nvPr/>
        </p:nvPicPr>
        <p:blipFill rotWithShape="1">
          <a:blip r:embed="rId6">
            <a:alphaModFix/>
          </a:blip>
          <a:srcRect/>
          <a:stretch/>
        </p:blipFill>
        <p:spPr>
          <a:xfrm>
            <a:off x="1213107" y="5509873"/>
            <a:ext cx="304265" cy="514613"/>
          </a:xfrm>
          <a:prstGeom prst="rect">
            <a:avLst/>
          </a:prstGeom>
          <a:noFill/>
          <a:ln>
            <a:noFill/>
          </a:ln>
        </p:spPr>
      </p:pic>
      <p:sp>
        <p:nvSpPr>
          <p:cNvPr id="233" name="Google Shape;233;p35"/>
          <p:cNvSpPr txBox="1"/>
          <p:nvPr/>
        </p:nvSpPr>
        <p:spPr>
          <a:xfrm>
            <a:off x="115702" y="276175"/>
            <a:ext cx="5517600" cy="461700"/>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3000">
                <a:latin typeface="Lilita One"/>
                <a:ea typeface="Lilita One"/>
                <a:cs typeface="Lilita One"/>
                <a:sym typeface="Lilita One"/>
              </a:rPr>
              <a:t>YOLO is a single-shot detector</a:t>
            </a:r>
            <a:endParaRPr sz="2300">
              <a:latin typeface="Lilita One"/>
              <a:ea typeface="Lilita One"/>
              <a:cs typeface="Lilita One"/>
              <a:sym typeface="Lilita One"/>
            </a:endParaRPr>
          </a:p>
        </p:txBody>
      </p:sp>
      <p:pic>
        <p:nvPicPr>
          <p:cNvPr id="234" name="Google Shape;234;p35"/>
          <p:cNvPicPr preferRelativeResize="0"/>
          <p:nvPr/>
        </p:nvPicPr>
        <p:blipFill rotWithShape="1">
          <a:blip r:embed="rId7">
            <a:alphaModFix/>
          </a:blip>
          <a:srcRect/>
          <a:stretch/>
        </p:blipFill>
        <p:spPr>
          <a:xfrm>
            <a:off x="7822121" y="-146733"/>
            <a:ext cx="1615057" cy="789910"/>
          </a:xfrm>
          <a:prstGeom prst="rect">
            <a:avLst/>
          </a:prstGeom>
          <a:noFill/>
          <a:ln>
            <a:noFill/>
          </a:ln>
        </p:spPr>
      </p:pic>
      <p:sp>
        <p:nvSpPr>
          <p:cNvPr id="235" name="Google Shape;235;p35"/>
          <p:cNvSpPr txBox="1"/>
          <p:nvPr/>
        </p:nvSpPr>
        <p:spPr>
          <a:xfrm>
            <a:off x="115700" y="906138"/>
            <a:ext cx="48351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Trebuchet MS"/>
                <a:ea typeface="Trebuchet MS"/>
                <a:cs typeface="Trebuchet MS"/>
                <a:sym typeface="Trebuchet MS"/>
              </a:rPr>
              <a:t>Object detection algorithms are broadly classified into two categories based on how many times the same input image is passed through a network.</a:t>
            </a:r>
            <a:endParaRPr sz="1500">
              <a:latin typeface="Trebuchet MS"/>
              <a:ea typeface="Trebuchet MS"/>
              <a:cs typeface="Trebuchet MS"/>
              <a:sym typeface="Trebuchet MS"/>
            </a:endParaRPr>
          </a:p>
        </p:txBody>
      </p:sp>
      <p:pic>
        <p:nvPicPr>
          <p:cNvPr id="236" name="Google Shape;236;p35"/>
          <p:cNvPicPr preferRelativeResize="0"/>
          <p:nvPr/>
        </p:nvPicPr>
        <p:blipFill>
          <a:blip r:embed="rId8">
            <a:alphaModFix/>
          </a:blip>
          <a:stretch>
            <a:fillRect/>
          </a:stretch>
        </p:blipFill>
        <p:spPr>
          <a:xfrm>
            <a:off x="4903675" y="795575"/>
            <a:ext cx="4087924" cy="3672549"/>
          </a:xfrm>
          <a:prstGeom prst="rect">
            <a:avLst/>
          </a:prstGeom>
          <a:noFill/>
          <a:ln>
            <a:noFill/>
          </a:ln>
        </p:spPr>
      </p:pic>
      <p:sp>
        <p:nvSpPr>
          <p:cNvPr id="237" name="Google Shape;237;p35"/>
          <p:cNvSpPr txBox="1"/>
          <p:nvPr/>
        </p:nvSpPr>
        <p:spPr>
          <a:xfrm>
            <a:off x="115700" y="1902150"/>
            <a:ext cx="44703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Trebuchet MS"/>
                <a:ea typeface="Trebuchet MS"/>
                <a:cs typeface="Trebuchet MS"/>
                <a:sym typeface="Trebuchet MS"/>
              </a:rPr>
              <a:t>Single-shot object detection uses a single pass of the input image to make predictions about the presence and location of objects in the image. It processes an entire image in a single pass, making them computationally efficient.</a:t>
            </a:r>
            <a:endParaRPr sz="1500">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6"/>
          <p:cNvPicPr preferRelativeResize="0"/>
          <p:nvPr/>
        </p:nvPicPr>
        <p:blipFill rotWithShape="1">
          <a:blip r:embed="rId3">
            <a:alphaModFix/>
          </a:blip>
          <a:srcRect/>
          <a:stretch/>
        </p:blipFill>
        <p:spPr>
          <a:xfrm>
            <a:off x="853108" y="-211075"/>
            <a:ext cx="2083205" cy="469762"/>
          </a:xfrm>
          <a:prstGeom prst="rect">
            <a:avLst/>
          </a:prstGeom>
          <a:noFill/>
          <a:ln>
            <a:noFill/>
          </a:ln>
        </p:spPr>
      </p:pic>
      <p:sp>
        <p:nvSpPr>
          <p:cNvPr id="243" name="Google Shape;243;p36"/>
          <p:cNvSpPr txBox="1"/>
          <p:nvPr/>
        </p:nvSpPr>
        <p:spPr>
          <a:xfrm>
            <a:off x="340325" y="197075"/>
            <a:ext cx="7889400" cy="400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2600">
                <a:latin typeface="Lilita One"/>
                <a:ea typeface="Lilita One"/>
                <a:cs typeface="Lilita One"/>
                <a:sym typeface="Lilita One"/>
              </a:rPr>
              <a:t>How YOLO works:</a:t>
            </a:r>
            <a:endParaRPr sz="2600">
              <a:latin typeface="Lilita One"/>
              <a:ea typeface="Lilita One"/>
              <a:cs typeface="Lilita One"/>
              <a:sym typeface="Lilita One"/>
            </a:endParaRPr>
          </a:p>
        </p:txBody>
      </p:sp>
      <p:pic>
        <p:nvPicPr>
          <p:cNvPr id="244" name="Google Shape;244;p36"/>
          <p:cNvPicPr preferRelativeResize="0"/>
          <p:nvPr/>
        </p:nvPicPr>
        <p:blipFill>
          <a:blip r:embed="rId4">
            <a:alphaModFix/>
          </a:blip>
          <a:stretch>
            <a:fillRect/>
          </a:stretch>
        </p:blipFill>
        <p:spPr>
          <a:xfrm>
            <a:off x="340325" y="1943875"/>
            <a:ext cx="8390650" cy="2586350"/>
          </a:xfrm>
          <a:prstGeom prst="rect">
            <a:avLst/>
          </a:prstGeom>
          <a:noFill/>
          <a:ln>
            <a:noFill/>
          </a:ln>
        </p:spPr>
      </p:pic>
      <p:sp>
        <p:nvSpPr>
          <p:cNvPr id="245" name="Google Shape;245;p36"/>
          <p:cNvSpPr txBox="1"/>
          <p:nvPr/>
        </p:nvSpPr>
        <p:spPr>
          <a:xfrm>
            <a:off x="340325" y="785775"/>
            <a:ext cx="73704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Trebuchet MS"/>
                <a:ea typeface="Trebuchet MS"/>
                <a:cs typeface="Trebuchet MS"/>
                <a:sym typeface="Trebuchet MS"/>
              </a:rPr>
              <a:t>YOLO takes the input image and passes it through a CNN, generating a feature map of size S×S, called a grid. YOLO performs object detection at each cell within the S×S grid.</a:t>
            </a:r>
            <a:endParaRPr sz="1700">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7"/>
          <p:cNvPicPr preferRelativeResize="0"/>
          <p:nvPr/>
        </p:nvPicPr>
        <p:blipFill rotWithShape="1">
          <a:blip r:embed="rId3">
            <a:alphaModFix/>
          </a:blip>
          <a:srcRect/>
          <a:stretch/>
        </p:blipFill>
        <p:spPr>
          <a:xfrm>
            <a:off x="853108" y="-211075"/>
            <a:ext cx="2083205" cy="469762"/>
          </a:xfrm>
          <a:prstGeom prst="rect">
            <a:avLst/>
          </a:prstGeom>
          <a:noFill/>
          <a:ln>
            <a:noFill/>
          </a:ln>
        </p:spPr>
      </p:pic>
      <p:sp>
        <p:nvSpPr>
          <p:cNvPr id="251" name="Google Shape;251;p37"/>
          <p:cNvSpPr txBox="1"/>
          <p:nvPr/>
        </p:nvSpPr>
        <p:spPr>
          <a:xfrm>
            <a:off x="340325" y="197075"/>
            <a:ext cx="7889400" cy="400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2600">
                <a:latin typeface="Lilita One"/>
                <a:ea typeface="Lilita One"/>
                <a:cs typeface="Lilita One"/>
                <a:sym typeface="Lilita One"/>
              </a:rPr>
              <a:t>How YOLO works:</a:t>
            </a:r>
            <a:endParaRPr sz="2600">
              <a:latin typeface="Lilita One"/>
              <a:ea typeface="Lilita One"/>
              <a:cs typeface="Lilita One"/>
              <a:sym typeface="Lilita One"/>
            </a:endParaRPr>
          </a:p>
        </p:txBody>
      </p:sp>
      <p:sp>
        <p:nvSpPr>
          <p:cNvPr id="252" name="Google Shape;252;p37"/>
          <p:cNvSpPr txBox="1"/>
          <p:nvPr/>
        </p:nvSpPr>
        <p:spPr>
          <a:xfrm>
            <a:off x="268075" y="852025"/>
            <a:ext cx="51225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Trebuchet MS"/>
                <a:ea typeface="Trebuchet MS"/>
                <a:cs typeface="Trebuchet MS"/>
                <a:sym typeface="Trebuchet MS"/>
              </a:rPr>
              <a:t>In each cell, YOLO predicts B bounding boxes and probabilities for C classes. Each bounding box contains 5 pieces of information: the center coordinates of the bounding box (x, y), the width and height of the bounding box (w, h), and the Objectness score. The </a:t>
            </a:r>
            <a:r>
              <a:rPr lang="en" sz="1500">
                <a:solidFill>
                  <a:schemeClr val="dk1"/>
                </a:solidFill>
                <a:latin typeface="Trebuchet MS"/>
                <a:ea typeface="Trebuchet MS"/>
                <a:cs typeface="Trebuchet MS"/>
                <a:sym typeface="Trebuchet MS"/>
              </a:rPr>
              <a:t>Objectness score</a:t>
            </a:r>
            <a:r>
              <a:rPr lang="en" sz="1500">
                <a:latin typeface="Trebuchet MS"/>
                <a:ea typeface="Trebuchet MS"/>
                <a:cs typeface="Trebuchet MS"/>
                <a:sym typeface="Trebuchet MS"/>
              </a:rPr>
              <a:t> is used to determine whether an object exists within that bounding box or not.</a:t>
            </a:r>
            <a:endParaRPr sz="1500">
              <a:latin typeface="Trebuchet MS"/>
              <a:ea typeface="Trebuchet MS"/>
              <a:cs typeface="Trebuchet MS"/>
              <a:sym typeface="Trebuchet MS"/>
            </a:endParaRPr>
          </a:p>
        </p:txBody>
      </p:sp>
      <p:pic>
        <p:nvPicPr>
          <p:cNvPr id="253" name="Google Shape;253;p37"/>
          <p:cNvPicPr preferRelativeResize="0"/>
          <p:nvPr/>
        </p:nvPicPr>
        <p:blipFill>
          <a:blip r:embed="rId4">
            <a:alphaModFix/>
          </a:blip>
          <a:stretch>
            <a:fillRect/>
          </a:stretch>
        </p:blipFill>
        <p:spPr>
          <a:xfrm>
            <a:off x="5390575" y="477625"/>
            <a:ext cx="3519250" cy="3012100"/>
          </a:xfrm>
          <a:prstGeom prst="rect">
            <a:avLst/>
          </a:prstGeom>
          <a:noFill/>
          <a:ln>
            <a:noFill/>
          </a:ln>
        </p:spPr>
      </p:pic>
      <p:pic>
        <p:nvPicPr>
          <p:cNvPr id="254" name="Google Shape;254;p37"/>
          <p:cNvPicPr preferRelativeResize="0"/>
          <p:nvPr/>
        </p:nvPicPr>
        <p:blipFill>
          <a:blip r:embed="rId5">
            <a:alphaModFix/>
          </a:blip>
          <a:stretch>
            <a:fillRect/>
          </a:stretch>
        </p:blipFill>
        <p:spPr>
          <a:xfrm>
            <a:off x="832012" y="3573875"/>
            <a:ext cx="7479976" cy="1516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8"/>
          <p:cNvPicPr preferRelativeResize="0"/>
          <p:nvPr/>
        </p:nvPicPr>
        <p:blipFill rotWithShape="1">
          <a:blip r:embed="rId3">
            <a:alphaModFix/>
          </a:blip>
          <a:srcRect/>
          <a:stretch/>
        </p:blipFill>
        <p:spPr>
          <a:xfrm>
            <a:off x="853108" y="-211075"/>
            <a:ext cx="2083205" cy="469762"/>
          </a:xfrm>
          <a:prstGeom prst="rect">
            <a:avLst/>
          </a:prstGeom>
          <a:noFill/>
          <a:ln>
            <a:noFill/>
          </a:ln>
        </p:spPr>
      </p:pic>
      <p:sp>
        <p:nvSpPr>
          <p:cNvPr id="260" name="Google Shape;260;p38"/>
          <p:cNvSpPr txBox="1"/>
          <p:nvPr/>
        </p:nvSpPr>
        <p:spPr>
          <a:xfrm>
            <a:off x="340325" y="197075"/>
            <a:ext cx="7889400" cy="400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2600">
                <a:latin typeface="Lilita One"/>
                <a:ea typeface="Lilita One"/>
                <a:cs typeface="Lilita One"/>
                <a:sym typeface="Lilita One"/>
              </a:rPr>
              <a:t>YOLOv5 architecture:</a:t>
            </a:r>
            <a:endParaRPr sz="2600">
              <a:latin typeface="Lilita One"/>
              <a:ea typeface="Lilita One"/>
              <a:cs typeface="Lilita One"/>
              <a:sym typeface="Lilita One"/>
            </a:endParaRPr>
          </a:p>
        </p:txBody>
      </p:sp>
      <p:pic>
        <p:nvPicPr>
          <p:cNvPr id="261" name="Google Shape;261;p38"/>
          <p:cNvPicPr preferRelativeResize="0"/>
          <p:nvPr/>
        </p:nvPicPr>
        <p:blipFill>
          <a:blip r:embed="rId4">
            <a:alphaModFix/>
          </a:blip>
          <a:stretch>
            <a:fillRect/>
          </a:stretch>
        </p:blipFill>
        <p:spPr>
          <a:xfrm>
            <a:off x="1147263" y="707600"/>
            <a:ext cx="6849466" cy="4241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1"/>
          <p:cNvPicPr preferRelativeResize="0"/>
          <p:nvPr/>
        </p:nvPicPr>
        <p:blipFill rotWithShape="1">
          <a:blip r:embed="rId3">
            <a:alphaModFix/>
          </a:blip>
          <a:srcRect/>
          <a:stretch/>
        </p:blipFill>
        <p:spPr>
          <a:xfrm>
            <a:off x="-2573720" y="-805897"/>
            <a:ext cx="5950196" cy="5420088"/>
          </a:xfrm>
          <a:prstGeom prst="rect">
            <a:avLst/>
          </a:prstGeom>
          <a:noFill/>
          <a:ln>
            <a:noFill/>
          </a:ln>
        </p:spPr>
      </p:pic>
      <p:sp>
        <p:nvSpPr>
          <p:cNvPr id="285" name="Google Shape;285;p41"/>
          <p:cNvSpPr/>
          <p:nvPr/>
        </p:nvSpPr>
        <p:spPr>
          <a:xfrm>
            <a:off x="-832320" y="105260"/>
            <a:ext cx="4318184" cy="4284402"/>
          </a:xfrm>
          <a:custGeom>
            <a:avLst/>
            <a:gdLst/>
            <a:ahLst/>
            <a:cxnLst/>
            <a:rect l="l" t="t" r="r" b="b"/>
            <a:pathLst>
              <a:path w="6493510" h="6442710" extrusionOk="0">
                <a:moveTo>
                  <a:pt x="6424930" y="3939539"/>
                </a:moveTo>
                <a:cubicBezTo>
                  <a:pt x="6150610" y="4605019"/>
                  <a:pt x="5850890" y="5260339"/>
                  <a:pt x="5519420" y="5897879"/>
                </a:cubicBezTo>
                <a:cubicBezTo>
                  <a:pt x="5245100" y="6327139"/>
                  <a:pt x="4709160" y="6226809"/>
                  <a:pt x="4486910" y="5800089"/>
                </a:cubicBezTo>
                <a:cubicBezTo>
                  <a:pt x="4116070" y="6037579"/>
                  <a:pt x="3705860" y="6219189"/>
                  <a:pt x="3285490" y="6348729"/>
                </a:cubicBezTo>
                <a:cubicBezTo>
                  <a:pt x="2970530" y="6442709"/>
                  <a:pt x="2627630" y="6210299"/>
                  <a:pt x="2585720" y="5887719"/>
                </a:cubicBezTo>
                <a:cubicBezTo>
                  <a:pt x="2332990" y="6042660"/>
                  <a:pt x="1969770" y="5947410"/>
                  <a:pt x="1823720" y="5688329"/>
                </a:cubicBezTo>
                <a:cubicBezTo>
                  <a:pt x="1710690" y="5487669"/>
                  <a:pt x="1755140" y="5255259"/>
                  <a:pt x="1818640" y="5045709"/>
                </a:cubicBezTo>
                <a:cubicBezTo>
                  <a:pt x="1579880" y="5026659"/>
                  <a:pt x="1332230" y="5029199"/>
                  <a:pt x="1120140" y="4902199"/>
                </a:cubicBezTo>
                <a:cubicBezTo>
                  <a:pt x="567690" y="4564379"/>
                  <a:pt x="721360" y="3812539"/>
                  <a:pt x="1092200" y="3392169"/>
                </a:cubicBezTo>
                <a:cubicBezTo>
                  <a:pt x="801370" y="3284219"/>
                  <a:pt x="654050" y="2933699"/>
                  <a:pt x="775970" y="2650490"/>
                </a:cubicBezTo>
                <a:cubicBezTo>
                  <a:pt x="335280" y="2708910"/>
                  <a:pt x="0" y="2197100"/>
                  <a:pt x="234950" y="1817369"/>
                </a:cubicBezTo>
                <a:cubicBezTo>
                  <a:pt x="307340" y="1694180"/>
                  <a:pt x="429260" y="1598930"/>
                  <a:pt x="566420" y="1562099"/>
                </a:cubicBezTo>
                <a:cubicBezTo>
                  <a:pt x="1343660" y="1252219"/>
                  <a:pt x="2122170" y="943609"/>
                  <a:pt x="2899410" y="633730"/>
                </a:cubicBezTo>
                <a:cubicBezTo>
                  <a:pt x="3397250" y="435610"/>
                  <a:pt x="3896360" y="237489"/>
                  <a:pt x="4394200" y="39370"/>
                </a:cubicBezTo>
                <a:cubicBezTo>
                  <a:pt x="4536441" y="0"/>
                  <a:pt x="4695191" y="20320"/>
                  <a:pt x="4822191" y="95250"/>
                </a:cubicBezTo>
                <a:cubicBezTo>
                  <a:pt x="5080000" y="246380"/>
                  <a:pt x="5177791" y="599440"/>
                  <a:pt x="5021581" y="855980"/>
                </a:cubicBezTo>
                <a:cubicBezTo>
                  <a:pt x="4923791" y="1005840"/>
                  <a:pt x="4763771" y="1096010"/>
                  <a:pt x="4625341" y="1203960"/>
                </a:cubicBezTo>
                <a:cubicBezTo>
                  <a:pt x="5626100" y="1438910"/>
                  <a:pt x="5784850" y="2627630"/>
                  <a:pt x="5228591" y="3374390"/>
                </a:cubicBezTo>
                <a:cubicBezTo>
                  <a:pt x="5515611" y="3294380"/>
                  <a:pt x="5892800" y="3152140"/>
                  <a:pt x="6169661" y="3312160"/>
                </a:cubicBezTo>
                <a:cubicBezTo>
                  <a:pt x="6383020" y="3432809"/>
                  <a:pt x="6493510" y="3702049"/>
                  <a:pt x="6424930" y="3939539"/>
                </a:cubicBezTo>
                <a:close/>
              </a:path>
            </a:pathLst>
          </a:custGeom>
          <a:blipFill rotWithShape="1">
            <a:blip r:embed="rId4">
              <a:alphaModFix/>
            </a:blip>
            <a:stretch>
              <a:fillRect l="-33998" r="-1748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86" name="Google Shape;286;p41"/>
          <p:cNvPicPr preferRelativeResize="0"/>
          <p:nvPr/>
        </p:nvPicPr>
        <p:blipFill rotWithShape="1">
          <a:blip r:embed="rId5">
            <a:alphaModFix/>
          </a:blip>
          <a:srcRect/>
          <a:stretch/>
        </p:blipFill>
        <p:spPr>
          <a:xfrm>
            <a:off x="3666252" y="1050197"/>
            <a:ext cx="792450" cy="784524"/>
          </a:xfrm>
          <a:prstGeom prst="rect">
            <a:avLst/>
          </a:prstGeom>
          <a:noFill/>
          <a:ln>
            <a:noFill/>
          </a:ln>
        </p:spPr>
      </p:pic>
      <p:sp>
        <p:nvSpPr>
          <p:cNvPr id="287" name="Google Shape;287;p41"/>
          <p:cNvSpPr txBox="1"/>
          <p:nvPr/>
        </p:nvSpPr>
        <p:spPr>
          <a:xfrm>
            <a:off x="3105398" y="1351200"/>
            <a:ext cx="6649200" cy="1551194"/>
          </a:xfrm>
          <a:prstGeom prst="rect">
            <a:avLst/>
          </a:prstGeom>
          <a:noFill/>
          <a:ln>
            <a:noFill/>
          </a:ln>
        </p:spPr>
        <p:txBody>
          <a:bodyPr spcFirstLastPara="1" wrap="square" lIns="0" tIns="0" rIns="0" bIns="0" anchor="t" anchorCtr="0">
            <a:spAutoFit/>
          </a:bodyPr>
          <a:lstStyle/>
          <a:p>
            <a:pPr marL="457200" marR="0" lvl="0" indent="0" algn="l" rtl="0">
              <a:lnSpc>
                <a:spcPct val="112004"/>
              </a:lnSpc>
              <a:spcBef>
                <a:spcPts val="0"/>
              </a:spcBef>
              <a:spcAft>
                <a:spcPts val="0"/>
              </a:spcAft>
              <a:buNone/>
            </a:pPr>
            <a:r>
              <a:rPr lang="en" sz="4500" dirty="0">
                <a:solidFill>
                  <a:schemeClr val="dk1"/>
                </a:solidFill>
                <a:latin typeface="Lilita One"/>
                <a:ea typeface="Lilita One"/>
                <a:cs typeface="Lilita One"/>
                <a:sym typeface="Lilita One"/>
              </a:rPr>
              <a:t>04. DEMONSTRATION</a:t>
            </a:r>
            <a:endParaRPr sz="4500" dirty="0">
              <a:solidFill>
                <a:schemeClr val="dk1"/>
              </a:solidFill>
              <a:latin typeface="Lilita One"/>
              <a:ea typeface="Lilita One"/>
              <a:cs typeface="Lilita One"/>
              <a:sym typeface="Lilita One"/>
            </a:endParaRPr>
          </a:p>
          <a:p>
            <a:pPr marL="457200" marR="0" lvl="0" indent="0" algn="l" rtl="0">
              <a:lnSpc>
                <a:spcPct val="112004"/>
              </a:lnSpc>
              <a:spcBef>
                <a:spcPts val="0"/>
              </a:spcBef>
              <a:spcAft>
                <a:spcPts val="0"/>
              </a:spcAft>
              <a:buNone/>
            </a:pPr>
            <a:endParaRPr sz="4500" dirty="0">
              <a:solidFill>
                <a:schemeClr val="dk1"/>
              </a:solidFill>
              <a:latin typeface="Lilita One"/>
              <a:ea typeface="Lilita One"/>
              <a:cs typeface="Lilita One"/>
              <a:sym typeface="Lilita On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2"/>
          <p:cNvPicPr preferRelativeResize="0"/>
          <p:nvPr/>
        </p:nvPicPr>
        <p:blipFill rotWithShape="1">
          <a:blip r:embed="rId3">
            <a:alphaModFix/>
          </a:blip>
          <a:srcRect/>
          <a:stretch/>
        </p:blipFill>
        <p:spPr>
          <a:xfrm>
            <a:off x="48449" y="870116"/>
            <a:ext cx="447264" cy="442791"/>
          </a:xfrm>
          <a:prstGeom prst="rect">
            <a:avLst/>
          </a:prstGeom>
          <a:noFill/>
          <a:ln>
            <a:noFill/>
          </a:ln>
        </p:spPr>
      </p:pic>
      <p:pic>
        <p:nvPicPr>
          <p:cNvPr id="293" name="Google Shape;293;p42"/>
          <p:cNvPicPr preferRelativeResize="0"/>
          <p:nvPr/>
        </p:nvPicPr>
        <p:blipFill rotWithShape="1">
          <a:blip r:embed="rId4">
            <a:alphaModFix/>
          </a:blip>
          <a:srcRect/>
          <a:stretch/>
        </p:blipFill>
        <p:spPr>
          <a:xfrm>
            <a:off x="160113" y="953572"/>
            <a:ext cx="232442" cy="275878"/>
          </a:xfrm>
          <a:prstGeom prst="rect">
            <a:avLst/>
          </a:prstGeom>
          <a:noFill/>
          <a:ln>
            <a:noFill/>
          </a:ln>
        </p:spPr>
      </p:pic>
      <p:pic>
        <p:nvPicPr>
          <p:cNvPr id="294" name="Google Shape;294;p42"/>
          <p:cNvPicPr preferRelativeResize="0"/>
          <p:nvPr/>
        </p:nvPicPr>
        <p:blipFill rotWithShape="1">
          <a:blip r:embed="rId5">
            <a:alphaModFix/>
          </a:blip>
          <a:srcRect/>
          <a:stretch/>
        </p:blipFill>
        <p:spPr>
          <a:xfrm rot="5400000">
            <a:off x="4733034" y="1951506"/>
            <a:ext cx="7952227" cy="1735032"/>
          </a:xfrm>
          <a:prstGeom prst="rect">
            <a:avLst/>
          </a:prstGeom>
          <a:noFill/>
          <a:ln>
            <a:noFill/>
          </a:ln>
        </p:spPr>
      </p:pic>
      <p:sp>
        <p:nvSpPr>
          <p:cNvPr id="295" name="Google Shape;295;p42"/>
          <p:cNvSpPr/>
          <p:nvPr/>
        </p:nvSpPr>
        <p:spPr>
          <a:xfrm>
            <a:off x="7214830" y="576939"/>
            <a:ext cx="3207258" cy="3733695"/>
          </a:xfrm>
          <a:custGeom>
            <a:avLst/>
            <a:gdLst/>
            <a:ahLst/>
            <a:cxnLst/>
            <a:rect l="l" t="t" r="r" b="b"/>
            <a:pathLst>
              <a:path w="6197600" h="7214870" extrusionOk="0">
                <a:moveTo>
                  <a:pt x="4996180" y="7214870"/>
                </a:moveTo>
                <a:lnTo>
                  <a:pt x="3949700" y="7012940"/>
                </a:lnTo>
                <a:lnTo>
                  <a:pt x="1168400" y="7012940"/>
                </a:lnTo>
                <a:lnTo>
                  <a:pt x="1168400" y="6455410"/>
                </a:lnTo>
                <a:lnTo>
                  <a:pt x="965200" y="6487160"/>
                </a:lnTo>
                <a:lnTo>
                  <a:pt x="0" y="210820"/>
                </a:lnTo>
                <a:lnTo>
                  <a:pt x="1371600" y="0"/>
                </a:lnTo>
                <a:lnTo>
                  <a:pt x="1441450" y="453390"/>
                </a:lnTo>
                <a:lnTo>
                  <a:pt x="4424680" y="453390"/>
                </a:lnTo>
                <a:lnTo>
                  <a:pt x="4424680" y="2851150"/>
                </a:lnTo>
                <a:lnTo>
                  <a:pt x="4836160" y="717550"/>
                </a:lnTo>
                <a:lnTo>
                  <a:pt x="6197600" y="980440"/>
                </a:lnTo>
                <a:lnTo>
                  <a:pt x="4996180" y="7214870"/>
                </a:lnTo>
                <a:close/>
              </a:path>
            </a:pathLst>
          </a:custGeom>
          <a:blipFill rotWithShape="1">
            <a:blip r:embed="rId6">
              <a:alphaModFix/>
            </a:blip>
            <a:stretch>
              <a:fillRect r="-74617"/>
            </a:stretch>
          </a:blipFill>
          <a:ln>
            <a:noFill/>
          </a:ln>
        </p:spPr>
        <p:txBody>
          <a:bodyPr/>
          <a:lstStyle/>
          <a:p>
            <a:endParaRPr lang="vi-VN"/>
          </a:p>
        </p:txBody>
      </p:sp>
      <p:pic>
        <p:nvPicPr>
          <p:cNvPr id="296" name="Google Shape;296;p42"/>
          <p:cNvPicPr preferRelativeResize="0"/>
          <p:nvPr/>
        </p:nvPicPr>
        <p:blipFill rotWithShape="1">
          <a:blip r:embed="rId7">
            <a:alphaModFix/>
          </a:blip>
          <a:srcRect/>
          <a:stretch/>
        </p:blipFill>
        <p:spPr>
          <a:xfrm>
            <a:off x="819983" y="234925"/>
            <a:ext cx="2083205" cy="469762"/>
          </a:xfrm>
          <a:prstGeom prst="rect">
            <a:avLst/>
          </a:prstGeom>
          <a:noFill/>
          <a:ln>
            <a:noFill/>
          </a:ln>
        </p:spPr>
      </p:pic>
      <p:sp>
        <p:nvSpPr>
          <p:cNvPr id="297" name="Google Shape;297;p42"/>
          <p:cNvSpPr txBox="1"/>
          <p:nvPr/>
        </p:nvSpPr>
        <p:spPr>
          <a:xfrm>
            <a:off x="985252" y="460281"/>
            <a:ext cx="3244800" cy="461700"/>
          </a:xfrm>
          <a:prstGeom prst="rect">
            <a:avLst/>
          </a:prstGeom>
          <a:noFill/>
          <a:ln>
            <a:noFill/>
          </a:ln>
        </p:spPr>
        <p:txBody>
          <a:bodyPr spcFirstLastPara="1" wrap="square" lIns="0" tIns="0" rIns="0" bIns="0" anchor="t" anchorCtr="0">
            <a:spAutoFit/>
          </a:bodyPr>
          <a:lstStyle/>
          <a:p>
            <a:pPr marL="0" marR="0" lvl="0" indent="0" algn="l" rtl="0">
              <a:lnSpc>
                <a:spcPct val="112004"/>
              </a:lnSpc>
              <a:spcBef>
                <a:spcPts val="0"/>
              </a:spcBef>
              <a:spcAft>
                <a:spcPts val="0"/>
              </a:spcAft>
              <a:buNone/>
            </a:pPr>
            <a:r>
              <a:rPr lang="en" sz="3000">
                <a:latin typeface="Lilita One"/>
                <a:ea typeface="Lilita One"/>
                <a:cs typeface="Lilita One"/>
                <a:sym typeface="Lilita One"/>
              </a:rPr>
              <a:t>REFERENCES:</a:t>
            </a:r>
            <a:endParaRPr sz="700"/>
          </a:p>
        </p:txBody>
      </p:sp>
      <p:sp>
        <p:nvSpPr>
          <p:cNvPr id="298" name="Google Shape;298;p42"/>
          <p:cNvSpPr txBox="1"/>
          <p:nvPr/>
        </p:nvSpPr>
        <p:spPr>
          <a:xfrm>
            <a:off x="-181075" y="870124"/>
            <a:ext cx="7395900" cy="6003000"/>
          </a:xfrm>
          <a:prstGeom prst="rect">
            <a:avLst/>
          </a:prstGeom>
          <a:noFill/>
          <a:ln>
            <a:noFill/>
          </a:ln>
        </p:spPr>
        <p:txBody>
          <a:bodyPr spcFirstLastPara="1" wrap="square" lIns="91425" tIns="91425" rIns="91425" bIns="91425" anchor="t" anchorCtr="0">
            <a:spAutoFit/>
          </a:bodyPr>
          <a:lstStyle/>
          <a:p>
            <a:pPr marL="914400" lvl="1" indent="-317500" algn="l" rtl="0">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8"/>
              </a:rPr>
              <a:t>https://towardsdatascience.com/face-mask-detection-using-yolov5-3734ca0d60d8</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marL="914400" lvl="0" indent="0" algn="l" rtl="0">
              <a:spcBef>
                <a:spcPts val="0"/>
              </a:spcBef>
              <a:spcAft>
                <a:spcPts val="0"/>
              </a:spcAft>
              <a:buNone/>
            </a:pPr>
            <a:endParaRPr>
              <a:latin typeface="Comic Sans MS"/>
              <a:ea typeface="Comic Sans MS"/>
              <a:cs typeface="Comic Sans MS"/>
              <a:sym typeface="Comic Sans MS"/>
            </a:endParaRPr>
          </a:p>
          <a:p>
            <a:pPr marL="914400" lvl="1" indent="-317500" algn="l" rtl="0">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9"/>
              </a:rPr>
              <a:t>https://github.com/iAmEthanMai/mask-detection-dataset</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marL="914400" lvl="0" indent="0" algn="l" rtl="0">
              <a:spcBef>
                <a:spcPts val="0"/>
              </a:spcBef>
              <a:spcAft>
                <a:spcPts val="0"/>
              </a:spcAft>
              <a:buNone/>
            </a:pPr>
            <a:endParaRPr>
              <a:latin typeface="Comic Sans MS"/>
              <a:ea typeface="Comic Sans MS"/>
              <a:cs typeface="Comic Sans MS"/>
              <a:sym typeface="Comic Sans MS"/>
            </a:endParaRPr>
          </a:p>
          <a:p>
            <a:pPr marL="914400" lvl="1" indent="-317500" algn="l" rtl="0">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0"/>
              </a:rPr>
              <a:t>https://medium.com/analytics-vidhya/covid-19-face-mask-detection-using-yolov5-8687e5942c81</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marL="914400" lvl="0" indent="0" algn="l" rtl="0">
              <a:spcBef>
                <a:spcPts val="0"/>
              </a:spcBef>
              <a:spcAft>
                <a:spcPts val="0"/>
              </a:spcAft>
              <a:buNone/>
            </a:pPr>
            <a:endParaRPr>
              <a:latin typeface="Comic Sans MS"/>
              <a:ea typeface="Comic Sans MS"/>
              <a:cs typeface="Comic Sans MS"/>
              <a:sym typeface="Comic Sans MS"/>
            </a:endParaRPr>
          </a:p>
          <a:p>
            <a:pPr marL="914400" lvl="1" indent="-317500" algn="l" rtl="0">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1"/>
              </a:rPr>
              <a:t>https://github.com/spacewalk01/yolov5-face-mask-detection</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marL="914400" lvl="0" indent="0" algn="l" rtl="0">
              <a:spcBef>
                <a:spcPts val="0"/>
              </a:spcBef>
              <a:spcAft>
                <a:spcPts val="0"/>
              </a:spcAft>
              <a:buNone/>
            </a:pPr>
            <a:endParaRPr>
              <a:latin typeface="Comic Sans MS"/>
              <a:ea typeface="Comic Sans MS"/>
              <a:cs typeface="Comic Sans MS"/>
              <a:sym typeface="Comic Sans MS"/>
            </a:endParaRPr>
          </a:p>
          <a:p>
            <a:pPr marL="914400" lvl="1" indent="-317500" algn="l" rtl="0">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2"/>
              </a:rPr>
              <a:t>https://www.v7labs.com/blog/yolo-object-detection#:~:text=YOLO%20v5%20uses%20a%20new,clusters%20as%20the%20anchor%20boxes</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marL="914400" lvl="0" indent="0" algn="l" rtl="0">
              <a:spcBef>
                <a:spcPts val="0"/>
              </a:spcBef>
              <a:spcAft>
                <a:spcPts val="0"/>
              </a:spcAft>
              <a:buNone/>
            </a:pPr>
            <a:endParaRPr>
              <a:latin typeface="Comic Sans MS"/>
              <a:ea typeface="Comic Sans MS"/>
              <a:cs typeface="Comic Sans MS"/>
              <a:sym typeface="Comic Sans MS"/>
            </a:endParaRPr>
          </a:p>
          <a:p>
            <a:pPr marL="914400" lvl="1" indent="-317500" algn="l" rtl="0">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3"/>
              </a:rPr>
              <a:t>https://blog.roboflow.com/yolov5-improvements-and-evaluation/</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marL="914400" lvl="0" indent="0" algn="l" rtl="0">
              <a:spcBef>
                <a:spcPts val="0"/>
              </a:spcBef>
              <a:spcAft>
                <a:spcPts val="0"/>
              </a:spcAft>
              <a:buNone/>
            </a:pPr>
            <a:endParaRPr>
              <a:latin typeface="Comic Sans MS"/>
              <a:ea typeface="Comic Sans MS"/>
              <a:cs typeface="Comic Sans MS"/>
              <a:sym typeface="Comic Sans MS"/>
            </a:endParaRPr>
          </a:p>
          <a:p>
            <a:pPr marL="914400" lvl="1" indent="-317500" algn="l" rtl="0">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4"/>
              </a:rPr>
              <a:t>https://iq.opengenus.org/yolov5/</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marL="914400" lvl="0" indent="0" algn="l" rtl="0">
              <a:spcBef>
                <a:spcPts val="0"/>
              </a:spcBef>
              <a:spcAft>
                <a:spcPts val="0"/>
              </a:spcAft>
              <a:buNone/>
            </a:pPr>
            <a:endParaRPr>
              <a:latin typeface="Comic Sans MS"/>
              <a:ea typeface="Comic Sans MS"/>
              <a:cs typeface="Comic Sans MS"/>
              <a:sym typeface="Comic Sans MS"/>
            </a:endParaRPr>
          </a:p>
          <a:p>
            <a:pPr marL="914400" lvl="1" indent="-317500" algn="l" rtl="0">
              <a:spcBef>
                <a:spcPts val="0"/>
              </a:spcBef>
              <a:spcAft>
                <a:spcPts val="0"/>
              </a:spcAft>
              <a:buSzPts val="1400"/>
              <a:buFont typeface="Comic Sans MS"/>
              <a:buChar char="○"/>
            </a:pPr>
            <a:r>
              <a:rPr lang="en" u="sng">
                <a:solidFill>
                  <a:schemeClr val="hlink"/>
                </a:solidFill>
                <a:latin typeface="Comic Sans MS"/>
                <a:ea typeface="Comic Sans MS"/>
                <a:cs typeface="Comic Sans MS"/>
                <a:sym typeface="Comic Sans MS"/>
                <a:hlinkClick r:id="rId15"/>
              </a:rPr>
              <a:t>https://viblo.asia/p/tong-hop-kien-thuc-tu-yolov1-den-yolov5-phan-1-naQZRRj0Zvx</a:t>
            </a:r>
            <a:r>
              <a:rPr lang="en">
                <a:latin typeface="Comic Sans MS"/>
                <a:ea typeface="Comic Sans MS"/>
                <a:cs typeface="Comic Sans MS"/>
                <a:sym typeface="Comic Sans MS"/>
              </a:rPr>
              <a:t> </a:t>
            </a:r>
            <a:endParaRPr>
              <a:latin typeface="Comic Sans MS"/>
              <a:ea typeface="Comic Sans MS"/>
              <a:cs typeface="Comic Sans MS"/>
              <a:sym typeface="Comic Sans MS"/>
            </a:endParaRPr>
          </a:p>
          <a:p>
            <a:pPr marL="914400" lvl="0" indent="0" algn="l" rtl="0">
              <a:spcBef>
                <a:spcPts val="0"/>
              </a:spcBef>
              <a:spcAft>
                <a:spcPts val="0"/>
              </a:spcAft>
              <a:buNone/>
            </a:pPr>
            <a:endParaRPr>
              <a:latin typeface="Comic Sans MS"/>
              <a:ea typeface="Comic Sans MS"/>
              <a:cs typeface="Comic Sans MS"/>
              <a:sym typeface="Comic Sans MS"/>
            </a:endParaRPr>
          </a:p>
          <a:p>
            <a:pPr marL="0" lvl="0" indent="0" algn="l" rtl="0">
              <a:spcBef>
                <a:spcPts val="0"/>
              </a:spcBef>
              <a:spcAft>
                <a:spcPts val="0"/>
              </a:spcAft>
              <a:buNone/>
            </a:pPr>
            <a:endParaRPr>
              <a:latin typeface="Comic Sans MS"/>
              <a:ea typeface="Comic Sans MS"/>
              <a:cs typeface="Comic Sans MS"/>
              <a:sym typeface="Comic Sans MS"/>
            </a:endParaRPr>
          </a:p>
          <a:p>
            <a:pPr marL="0" lvl="0" indent="0" algn="l" rtl="0">
              <a:spcBef>
                <a:spcPts val="0"/>
              </a:spcBef>
              <a:spcAft>
                <a:spcPts val="0"/>
              </a:spcAft>
              <a:buNone/>
            </a:pP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914400" lvl="0" indent="0" algn="l" rtl="0">
              <a:spcBef>
                <a:spcPts val="0"/>
              </a:spcBef>
              <a:spcAft>
                <a:spcPts val="0"/>
              </a:spcAft>
              <a:buNone/>
            </a:pP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3"/>
          <p:cNvPicPr preferRelativeResize="0"/>
          <p:nvPr/>
        </p:nvPicPr>
        <p:blipFill rotWithShape="1">
          <a:blip r:embed="rId3">
            <a:alphaModFix/>
          </a:blip>
          <a:srcRect t="15730"/>
          <a:stretch/>
        </p:blipFill>
        <p:spPr>
          <a:xfrm>
            <a:off x="0" y="0"/>
            <a:ext cx="9144000" cy="5143500"/>
          </a:xfrm>
          <a:prstGeom prst="rect">
            <a:avLst/>
          </a:prstGeom>
          <a:noFill/>
          <a:ln>
            <a:noFill/>
          </a:ln>
        </p:spPr>
      </p:pic>
      <p:pic>
        <p:nvPicPr>
          <p:cNvPr id="304" name="Google Shape;304;p43"/>
          <p:cNvPicPr preferRelativeResize="0"/>
          <p:nvPr/>
        </p:nvPicPr>
        <p:blipFill rotWithShape="1">
          <a:blip r:embed="rId4">
            <a:alphaModFix/>
          </a:blip>
          <a:srcRect/>
          <a:stretch/>
        </p:blipFill>
        <p:spPr>
          <a:xfrm>
            <a:off x="3578545" y="-700539"/>
            <a:ext cx="8681682" cy="6315923"/>
          </a:xfrm>
          <a:prstGeom prst="rect">
            <a:avLst/>
          </a:prstGeom>
          <a:noFill/>
          <a:ln>
            <a:noFill/>
          </a:ln>
        </p:spPr>
      </p:pic>
      <p:sp>
        <p:nvSpPr>
          <p:cNvPr id="305" name="Google Shape;305;p43"/>
          <p:cNvSpPr txBox="1"/>
          <p:nvPr/>
        </p:nvSpPr>
        <p:spPr>
          <a:xfrm>
            <a:off x="4412668" y="1627148"/>
            <a:ext cx="4217100" cy="723300"/>
          </a:xfrm>
          <a:prstGeom prst="rect">
            <a:avLst/>
          </a:prstGeom>
          <a:noFill/>
          <a:ln>
            <a:noFill/>
          </a:ln>
        </p:spPr>
        <p:txBody>
          <a:bodyPr spcFirstLastPara="1" wrap="square" lIns="0" tIns="0" rIns="0" bIns="0" anchor="t" anchorCtr="0">
            <a:spAutoFit/>
          </a:bodyPr>
          <a:lstStyle/>
          <a:p>
            <a:pPr marL="0" marR="0" lvl="0" indent="0" algn="r" rtl="0">
              <a:lnSpc>
                <a:spcPct val="112000"/>
              </a:lnSpc>
              <a:spcBef>
                <a:spcPts val="0"/>
              </a:spcBef>
              <a:spcAft>
                <a:spcPts val="0"/>
              </a:spcAft>
              <a:buNone/>
            </a:pPr>
            <a:r>
              <a:rPr lang="en" sz="4700" b="0" i="0" u="none" strike="noStrike" cap="none">
                <a:solidFill>
                  <a:srgbClr val="FFFFFF"/>
                </a:solidFill>
                <a:latin typeface="Lilita One"/>
                <a:ea typeface="Lilita One"/>
                <a:cs typeface="Lilita One"/>
                <a:sym typeface="Lilita One"/>
              </a:rPr>
              <a:t>THANK</a:t>
            </a:r>
            <a:r>
              <a:rPr lang="en" sz="4700">
                <a:solidFill>
                  <a:srgbClr val="FFFFFF"/>
                </a:solidFill>
                <a:latin typeface="Lilita One"/>
                <a:ea typeface="Lilita One"/>
                <a:cs typeface="Lilita One"/>
                <a:sym typeface="Lilita One"/>
              </a:rPr>
              <a:t> YOU</a:t>
            </a:r>
            <a:endParaRPr sz="700"/>
          </a:p>
        </p:txBody>
      </p:sp>
      <p:sp>
        <p:nvSpPr>
          <p:cNvPr id="306" name="Google Shape;306;p43"/>
          <p:cNvSpPr txBox="1"/>
          <p:nvPr/>
        </p:nvSpPr>
        <p:spPr>
          <a:xfrm>
            <a:off x="5766571" y="2780475"/>
            <a:ext cx="2863200" cy="523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2100"/>
              <a:buFont typeface="Arial"/>
              <a:buNone/>
            </a:pPr>
            <a:r>
              <a:rPr lang="en" sz="1700">
                <a:solidFill>
                  <a:srgbClr val="FFFFFF"/>
                </a:solidFill>
                <a:latin typeface="Comic Sans MS"/>
                <a:ea typeface="Comic Sans MS"/>
                <a:cs typeface="Comic Sans MS"/>
                <a:sym typeface="Comic Sans MS"/>
              </a:rPr>
              <a:t>Do you have any questions?</a:t>
            </a:r>
            <a:endParaRPr sz="1700">
              <a:solidFill>
                <a:srgbClr val="FFFFFF"/>
              </a:solidFill>
              <a:latin typeface="Comic Sans MS"/>
              <a:ea typeface="Comic Sans MS"/>
              <a:cs typeface="Comic Sans MS"/>
              <a:sym typeface="Comic Sans MS"/>
            </a:endParaRPr>
          </a:p>
          <a:p>
            <a:pPr marL="0" lvl="0" indent="0" algn="l" rtl="0">
              <a:spcBef>
                <a:spcPts val="0"/>
              </a:spcBef>
              <a:spcAft>
                <a:spcPts val="0"/>
              </a:spcAft>
              <a:buNone/>
            </a:pPr>
            <a:endParaRPr sz="1700">
              <a:solidFill>
                <a:srgbClr val="FFFFFF"/>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6"/>
          <p:cNvPicPr preferRelativeResize="0"/>
          <p:nvPr/>
        </p:nvPicPr>
        <p:blipFill rotWithShape="1">
          <a:blip r:embed="rId3">
            <a:alphaModFix/>
          </a:blip>
          <a:srcRect/>
          <a:stretch/>
        </p:blipFill>
        <p:spPr>
          <a:xfrm>
            <a:off x="6396306" y="-838843"/>
            <a:ext cx="4277335" cy="2706386"/>
          </a:xfrm>
          <a:prstGeom prst="rect">
            <a:avLst/>
          </a:prstGeom>
          <a:noFill/>
          <a:ln>
            <a:noFill/>
          </a:ln>
        </p:spPr>
      </p:pic>
      <p:sp>
        <p:nvSpPr>
          <p:cNvPr id="139" name="Google Shape;139;p26"/>
          <p:cNvSpPr txBox="1"/>
          <p:nvPr/>
        </p:nvSpPr>
        <p:spPr>
          <a:xfrm>
            <a:off x="5805045" y="284613"/>
            <a:ext cx="3298500" cy="978900"/>
          </a:xfrm>
          <a:prstGeom prst="rect">
            <a:avLst/>
          </a:prstGeom>
          <a:noFill/>
          <a:ln>
            <a:noFill/>
          </a:ln>
        </p:spPr>
        <p:txBody>
          <a:bodyPr spcFirstLastPara="1" wrap="square" lIns="0" tIns="0" rIns="0" bIns="0" anchor="t" anchorCtr="0">
            <a:spAutoFit/>
          </a:bodyPr>
          <a:lstStyle/>
          <a:p>
            <a:pPr marL="0" marR="0" lvl="0" indent="0" algn="l" rtl="0">
              <a:lnSpc>
                <a:spcPct val="112004"/>
              </a:lnSpc>
              <a:spcBef>
                <a:spcPts val="0"/>
              </a:spcBef>
              <a:spcAft>
                <a:spcPts val="0"/>
              </a:spcAft>
              <a:buNone/>
            </a:pPr>
            <a:r>
              <a:rPr lang="en" sz="3000" b="0" i="0" u="none" strike="noStrike" cap="none">
                <a:solidFill>
                  <a:srgbClr val="000000"/>
                </a:solidFill>
                <a:latin typeface="Lilita One"/>
                <a:ea typeface="Lilita One"/>
                <a:cs typeface="Lilita One"/>
                <a:sym typeface="Lilita One"/>
              </a:rPr>
              <a:t>LIST OF CONTENT</a:t>
            </a:r>
            <a:endParaRPr sz="700"/>
          </a:p>
          <a:p>
            <a:pPr marL="0" marR="0" lvl="0" indent="0" algn="l" rtl="0">
              <a:lnSpc>
                <a:spcPct val="112004"/>
              </a:lnSpc>
              <a:spcBef>
                <a:spcPts val="0"/>
              </a:spcBef>
              <a:spcAft>
                <a:spcPts val="0"/>
              </a:spcAft>
              <a:buNone/>
            </a:pPr>
            <a:r>
              <a:rPr lang="en" sz="3000" b="0" i="0" u="none" strike="noStrike" cap="none">
                <a:solidFill>
                  <a:srgbClr val="000000"/>
                </a:solidFill>
                <a:latin typeface="Lilita One"/>
                <a:ea typeface="Lilita One"/>
                <a:cs typeface="Lilita One"/>
                <a:sym typeface="Lilita One"/>
              </a:rPr>
              <a:t>PRESENTATION</a:t>
            </a:r>
            <a:endParaRPr sz="700"/>
          </a:p>
        </p:txBody>
      </p:sp>
      <p:sp>
        <p:nvSpPr>
          <p:cNvPr id="140" name="Google Shape;140;p26"/>
          <p:cNvSpPr txBox="1"/>
          <p:nvPr/>
        </p:nvSpPr>
        <p:spPr>
          <a:xfrm>
            <a:off x="1904900" y="423075"/>
            <a:ext cx="2834700" cy="7389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 sz="2000">
                <a:solidFill>
                  <a:srgbClr val="D4A276"/>
                </a:solidFill>
                <a:latin typeface="Lilita One"/>
                <a:ea typeface="Lilita One"/>
                <a:cs typeface="Lilita One"/>
                <a:sym typeface="Lilita One"/>
              </a:rPr>
              <a:t>INTRODUCTION TO </a:t>
            </a:r>
            <a:endParaRPr sz="2000">
              <a:solidFill>
                <a:srgbClr val="D4A276"/>
              </a:solidFill>
              <a:latin typeface="Lilita One"/>
              <a:ea typeface="Lilita One"/>
              <a:cs typeface="Lilita One"/>
              <a:sym typeface="Lilita One"/>
            </a:endParaRPr>
          </a:p>
          <a:p>
            <a:pPr marL="0" marR="0" lvl="0" indent="0" algn="l" rtl="0">
              <a:lnSpc>
                <a:spcPct val="140014"/>
              </a:lnSpc>
              <a:spcBef>
                <a:spcPts val="0"/>
              </a:spcBef>
              <a:spcAft>
                <a:spcPts val="0"/>
              </a:spcAft>
              <a:buNone/>
            </a:pPr>
            <a:r>
              <a:rPr lang="en" sz="2000">
                <a:solidFill>
                  <a:srgbClr val="D4A276"/>
                </a:solidFill>
                <a:latin typeface="Lilita One"/>
                <a:ea typeface="Lilita One"/>
                <a:cs typeface="Lilita One"/>
                <a:sym typeface="Lilita One"/>
              </a:rPr>
              <a:t>FACE MASK DETECTION </a:t>
            </a:r>
            <a:endParaRPr sz="2000"/>
          </a:p>
        </p:txBody>
      </p:sp>
      <p:sp>
        <p:nvSpPr>
          <p:cNvPr id="141" name="Google Shape;141;p26"/>
          <p:cNvSpPr txBox="1"/>
          <p:nvPr/>
        </p:nvSpPr>
        <p:spPr>
          <a:xfrm>
            <a:off x="615525" y="341850"/>
            <a:ext cx="947700" cy="76950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 sz="5000" b="1" i="0" u="none" strike="noStrike" cap="none">
                <a:solidFill>
                  <a:srgbClr val="D4A276"/>
                </a:solidFill>
                <a:latin typeface="Lilita One"/>
                <a:ea typeface="Lilita One"/>
                <a:cs typeface="Lilita One"/>
                <a:sym typeface="Lilita One"/>
              </a:rPr>
              <a:t>01</a:t>
            </a:r>
            <a:endParaRPr sz="5000"/>
          </a:p>
        </p:txBody>
      </p:sp>
      <p:sp>
        <p:nvSpPr>
          <p:cNvPr id="142" name="Google Shape;142;p26"/>
          <p:cNvSpPr txBox="1"/>
          <p:nvPr/>
        </p:nvSpPr>
        <p:spPr>
          <a:xfrm>
            <a:off x="1916797" y="1494898"/>
            <a:ext cx="1060200" cy="1077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endParaRPr sz="700"/>
          </a:p>
        </p:txBody>
      </p:sp>
      <p:sp>
        <p:nvSpPr>
          <p:cNvPr id="143" name="Google Shape;143;p26"/>
          <p:cNvSpPr txBox="1"/>
          <p:nvPr/>
        </p:nvSpPr>
        <p:spPr>
          <a:xfrm>
            <a:off x="1904900" y="1560038"/>
            <a:ext cx="3715200" cy="3078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 sz="2000">
                <a:solidFill>
                  <a:srgbClr val="D4A276"/>
                </a:solidFill>
                <a:latin typeface="Lilita One"/>
                <a:ea typeface="Lilita One"/>
                <a:cs typeface="Lilita One"/>
                <a:sym typeface="Lilita One"/>
              </a:rPr>
              <a:t>FACE MASK DETECTION DATASET</a:t>
            </a:r>
            <a:endParaRPr sz="2000"/>
          </a:p>
        </p:txBody>
      </p:sp>
      <p:pic>
        <p:nvPicPr>
          <p:cNvPr id="144" name="Google Shape;144;p26"/>
          <p:cNvPicPr preferRelativeResize="0"/>
          <p:nvPr/>
        </p:nvPicPr>
        <p:blipFill rotWithShape="1">
          <a:blip r:embed="rId4">
            <a:alphaModFix/>
          </a:blip>
          <a:srcRect/>
          <a:stretch/>
        </p:blipFill>
        <p:spPr>
          <a:xfrm rot="5400000">
            <a:off x="5165537" y="2300132"/>
            <a:ext cx="4143245" cy="4117981"/>
          </a:xfrm>
          <a:prstGeom prst="rect">
            <a:avLst/>
          </a:prstGeom>
          <a:noFill/>
          <a:ln>
            <a:noFill/>
          </a:ln>
        </p:spPr>
      </p:pic>
      <p:sp>
        <p:nvSpPr>
          <p:cNvPr id="145" name="Google Shape;145;p26"/>
          <p:cNvSpPr txBox="1"/>
          <p:nvPr/>
        </p:nvSpPr>
        <p:spPr>
          <a:xfrm>
            <a:off x="1916800" y="2539750"/>
            <a:ext cx="4118100" cy="3078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 sz="2000">
                <a:solidFill>
                  <a:srgbClr val="D4A276"/>
                </a:solidFill>
                <a:latin typeface="Lilita One"/>
                <a:ea typeface="Lilita One"/>
                <a:cs typeface="Lilita One"/>
                <a:sym typeface="Lilita One"/>
              </a:rPr>
              <a:t>YOLO v5 &amp; SVM</a:t>
            </a:r>
            <a:endParaRPr sz="2000">
              <a:solidFill>
                <a:srgbClr val="D4A276"/>
              </a:solidFill>
              <a:latin typeface="Lilita One"/>
              <a:ea typeface="Lilita One"/>
              <a:cs typeface="Lilita One"/>
              <a:sym typeface="Lilita One"/>
            </a:endParaRPr>
          </a:p>
        </p:txBody>
      </p:sp>
      <p:sp>
        <p:nvSpPr>
          <p:cNvPr id="146" name="Google Shape;146;p26"/>
          <p:cNvSpPr txBox="1"/>
          <p:nvPr/>
        </p:nvSpPr>
        <p:spPr>
          <a:xfrm>
            <a:off x="615525" y="1321550"/>
            <a:ext cx="947700" cy="76950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 sz="5000" b="1" i="0" u="none" strike="noStrike" cap="none">
                <a:solidFill>
                  <a:srgbClr val="D4A276"/>
                </a:solidFill>
                <a:latin typeface="Lilita One"/>
                <a:ea typeface="Lilita One"/>
                <a:cs typeface="Lilita One"/>
                <a:sym typeface="Lilita One"/>
              </a:rPr>
              <a:t>0</a:t>
            </a:r>
            <a:r>
              <a:rPr lang="en" sz="5000" b="1">
                <a:solidFill>
                  <a:srgbClr val="D4A276"/>
                </a:solidFill>
                <a:latin typeface="Lilita One"/>
                <a:ea typeface="Lilita One"/>
                <a:cs typeface="Lilita One"/>
                <a:sym typeface="Lilita One"/>
              </a:rPr>
              <a:t>2</a:t>
            </a:r>
            <a:endParaRPr sz="5000"/>
          </a:p>
        </p:txBody>
      </p:sp>
      <p:sp>
        <p:nvSpPr>
          <p:cNvPr id="147" name="Google Shape;147;p26"/>
          <p:cNvSpPr txBox="1"/>
          <p:nvPr/>
        </p:nvSpPr>
        <p:spPr>
          <a:xfrm>
            <a:off x="615525" y="2257988"/>
            <a:ext cx="947700" cy="76950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 sz="5000" b="1" i="0" u="none" strike="noStrike" cap="none">
                <a:solidFill>
                  <a:srgbClr val="D4A276"/>
                </a:solidFill>
                <a:latin typeface="Lilita One"/>
                <a:ea typeface="Lilita One"/>
                <a:cs typeface="Lilita One"/>
                <a:sym typeface="Lilita One"/>
              </a:rPr>
              <a:t>0</a:t>
            </a:r>
            <a:r>
              <a:rPr lang="en" sz="5000" b="1">
                <a:solidFill>
                  <a:srgbClr val="D4A276"/>
                </a:solidFill>
                <a:latin typeface="Lilita One"/>
                <a:ea typeface="Lilita One"/>
                <a:cs typeface="Lilita One"/>
                <a:sym typeface="Lilita One"/>
              </a:rPr>
              <a:t>3</a:t>
            </a:r>
            <a:endParaRPr sz="5000"/>
          </a:p>
        </p:txBody>
      </p:sp>
      <p:sp>
        <p:nvSpPr>
          <p:cNvPr id="148" name="Google Shape;148;p26"/>
          <p:cNvSpPr txBox="1"/>
          <p:nvPr/>
        </p:nvSpPr>
        <p:spPr>
          <a:xfrm>
            <a:off x="1904901" y="3381113"/>
            <a:ext cx="2931600" cy="3078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 sz="2000">
                <a:solidFill>
                  <a:srgbClr val="D4A276"/>
                </a:solidFill>
                <a:latin typeface="Lilita One"/>
                <a:ea typeface="Lilita One"/>
                <a:cs typeface="Lilita One"/>
                <a:sym typeface="Lilita One"/>
              </a:rPr>
              <a:t>DEMONSTRATION</a:t>
            </a:r>
            <a:endParaRPr sz="2000">
              <a:solidFill>
                <a:srgbClr val="D4A276"/>
              </a:solidFill>
              <a:latin typeface="Lilita One"/>
              <a:ea typeface="Lilita One"/>
              <a:cs typeface="Lilita One"/>
              <a:sym typeface="Lilita One"/>
            </a:endParaRPr>
          </a:p>
        </p:txBody>
      </p:sp>
      <p:sp>
        <p:nvSpPr>
          <p:cNvPr id="149" name="Google Shape;149;p26"/>
          <p:cNvSpPr txBox="1"/>
          <p:nvPr/>
        </p:nvSpPr>
        <p:spPr>
          <a:xfrm>
            <a:off x="615525" y="3108575"/>
            <a:ext cx="947700" cy="76950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 sz="5000" b="1" i="0" u="none" strike="noStrike" cap="none">
                <a:solidFill>
                  <a:srgbClr val="D4A276"/>
                </a:solidFill>
                <a:latin typeface="Lilita One"/>
                <a:ea typeface="Lilita One"/>
                <a:cs typeface="Lilita One"/>
                <a:sym typeface="Lilita One"/>
              </a:rPr>
              <a:t>0</a:t>
            </a:r>
            <a:r>
              <a:rPr lang="en" sz="5000" b="1">
                <a:solidFill>
                  <a:srgbClr val="D4A276"/>
                </a:solidFill>
                <a:latin typeface="Lilita One"/>
                <a:ea typeface="Lilita One"/>
                <a:cs typeface="Lilita One"/>
                <a:sym typeface="Lilita One"/>
              </a:rPr>
              <a:t>4</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7"/>
          <p:cNvPicPr preferRelativeResize="0"/>
          <p:nvPr/>
        </p:nvPicPr>
        <p:blipFill rotWithShape="1">
          <a:blip r:embed="rId3">
            <a:alphaModFix/>
          </a:blip>
          <a:srcRect/>
          <a:stretch/>
        </p:blipFill>
        <p:spPr>
          <a:xfrm rot="-2829377">
            <a:off x="3807657" y="2007371"/>
            <a:ext cx="8539343" cy="4176515"/>
          </a:xfrm>
          <a:prstGeom prst="rect">
            <a:avLst/>
          </a:prstGeom>
          <a:noFill/>
          <a:ln>
            <a:noFill/>
          </a:ln>
        </p:spPr>
      </p:pic>
      <p:sp>
        <p:nvSpPr>
          <p:cNvPr id="155" name="Google Shape;155;p27"/>
          <p:cNvSpPr/>
          <p:nvPr/>
        </p:nvSpPr>
        <p:spPr>
          <a:xfrm>
            <a:off x="4246249" y="1315600"/>
            <a:ext cx="7156504" cy="4623797"/>
          </a:xfrm>
          <a:custGeom>
            <a:avLst/>
            <a:gdLst/>
            <a:ahLst/>
            <a:cxnLst/>
            <a:rect l="l" t="t" r="r" b="b"/>
            <a:pathLst>
              <a:path w="5515610" h="3563620" extrusionOk="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rotWithShape="1">
            <a:blip r:embed="rId4">
              <a:alphaModFix/>
            </a:blip>
            <a:stretch>
              <a:fillRect t="-1899" b="-190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56" name="Google Shape;156;p27"/>
          <p:cNvPicPr preferRelativeResize="0"/>
          <p:nvPr/>
        </p:nvPicPr>
        <p:blipFill rotWithShape="1">
          <a:blip r:embed="rId5">
            <a:alphaModFix/>
          </a:blip>
          <a:srcRect/>
          <a:stretch/>
        </p:blipFill>
        <p:spPr>
          <a:xfrm>
            <a:off x="65552" y="531072"/>
            <a:ext cx="792450" cy="784524"/>
          </a:xfrm>
          <a:prstGeom prst="rect">
            <a:avLst/>
          </a:prstGeom>
          <a:noFill/>
          <a:ln>
            <a:noFill/>
          </a:ln>
        </p:spPr>
      </p:pic>
      <p:sp>
        <p:nvSpPr>
          <p:cNvPr id="157" name="Google Shape;157;p27"/>
          <p:cNvSpPr txBox="1"/>
          <p:nvPr/>
        </p:nvSpPr>
        <p:spPr>
          <a:xfrm>
            <a:off x="641475" y="634700"/>
            <a:ext cx="6372900" cy="2632200"/>
          </a:xfrm>
          <a:prstGeom prst="rect">
            <a:avLst/>
          </a:prstGeom>
          <a:noFill/>
          <a:ln>
            <a:noFill/>
          </a:ln>
        </p:spPr>
        <p:txBody>
          <a:bodyPr spcFirstLastPara="1" wrap="square" lIns="0" tIns="0" rIns="0" bIns="0" anchor="t" anchorCtr="0">
            <a:spAutoFit/>
          </a:bodyPr>
          <a:lstStyle/>
          <a:p>
            <a:pPr marL="457200" lvl="0" indent="-514350" algn="l" rtl="0">
              <a:lnSpc>
                <a:spcPct val="140014"/>
              </a:lnSpc>
              <a:spcBef>
                <a:spcPts val="0"/>
              </a:spcBef>
              <a:spcAft>
                <a:spcPts val="0"/>
              </a:spcAft>
              <a:buClr>
                <a:schemeClr val="dk1"/>
              </a:buClr>
              <a:buSzPts val="4500"/>
              <a:buFont typeface="Lilita One"/>
              <a:buAutoNum type="arabicPeriod"/>
            </a:pPr>
            <a:r>
              <a:rPr lang="en" sz="4500">
                <a:solidFill>
                  <a:schemeClr val="dk1"/>
                </a:solidFill>
                <a:latin typeface="Lilita One"/>
                <a:ea typeface="Lilita One"/>
                <a:cs typeface="Lilita One"/>
                <a:sym typeface="Lilita One"/>
              </a:rPr>
              <a:t>INTRODUCTION TO FACE MASK DETECTION </a:t>
            </a:r>
            <a:endParaRPr sz="4500">
              <a:solidFill>
                <a:schemeClr val="dk1"/>
              </a:solidFill>
            </a:endParaRPr>
          </a:p>
          <a:p>
            <a:pPr marL="457200" marR="0" lvl="0" indent="0" algn="l" rtl="0">
              <a:lnSpc>
                <a:spcPct val="112004"/>
              </a:lnSpc>
              <a:spcBef>
                <a:spcPts val="0"/>
              </a:spcBef>
              <a:spcAft>
                <a:spcPts val="0"/>
              </a:spcAft>
              <a:buNone/>
            </a:pPr>
            <a:endParaRPr sz="4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8"/>
          <p:cNvPicPr preferRelativeResize="0"/>
          <p:nvPr/>
        </p:nvPicPr>
        <p:blipFill rotWithShape="1">
          <a:blip r:embed="rId3">
            <a:alphaModFix/>
          </a:blip>
          <a:srcRect/>
          <a:stretch/>
        </p:blipFill>
        <p:spPr>
          <a:xfrm flipH="1">
            <a:off x="486590" y="4638001"/>
            <a:ext cx="4594468" cy="1602321"/>
          </a:xfrm>
          <a:prstGeom prst="rect">
            <a:avLst/>
          </a:prstGeom>
          <a:noFill/>
          <a:ln>
            <a:noFill/>
          </a:ln>
        </p:spPr>
      </p:pic>
      <p:pic>
        <p:nvPicPr>
          <p:cNvPr id="163" name="Google Shape;163;p28"/>
          <p:cNvPicPr preferRelativeResize="0"/>
          <p:nvPr/>
        </p:nvPicPr>
        <p:blipFill rotWithShape="1">
          <a:blip r:embed="rId4">
            <a:alphaModFix/>
          </a:blip>
          <a:srcRect/>
          <a:stretch/>
        </p:blipFill>
        <p:spPr>
          <a:xfrm>
            <a:off x="-238061" y="-107400"/>
            <a:ext cx="2083205" cy="469762"/>
          </a:xfrm>
          <a:prstGeom prst="rect">
            <a:avLst/>
          </a:prstGeom>
          <a:noFill/>
          <a:ln>
            <a:noFill/>
          </a:ln>
        </p:spPr>
      </p:pic>
      <p:pic>
        <p:nvPicPr>
          <p:cNvPr id="164" name="Google Shape;164;p28"/>
          <p:cNvPicPr preferRelativeResize="0"/>
          <p:nvPr/>
        </p:nvPicPr>
        <p:blipFill rotWithShape="1">
          <a:blip r:embed="rId5">
            <a:alphaModFix/>
          </a:blip>
          <a:srcRect/>
          <a:stretch/>
        </p:blipFill>
        <p:spPr>
          <a:xfrm>
            <a:off x="391138" y="1290881"/>
            <a:ext cx="792450" cy="784524"/>
          </a:xfrm>
          <a:prstGeom prst="rect">
            <a:avLst/>
          </a:prstGeom>
          <a:noFill/>
          <a:ln>
            <a:noFill/>
          </a:ln>
        </p:spPr>
      </p:pic>
      <p:pic>
        <p:nvPicPr>
          <p:cNvPr id="165" name="Google Shape;165;p28"/>
          <p:cNvPicPr preferRelativeResize="0"/>
          <p:nvPr/>
        </p:nvPicPr>
        <p:blipFill rotWithShape="1">
          <a:blip r:embed="rId5">
            <a:alphaModFix/>
          </a:blip>
          <a:srcRect/>
          <a:stretch/>
        </p:blipFill>
        <p:spPr>
          <a:xfrm>
            <a:off x="382438" y="305714"/>
            <a:ext cx="792450" cy="784524"/>
          </a:xfrm>
          <a:prstGeom prst="rect">
            <a:avLst/>
          </a:prstGeom>
          <a:noFill/>
          <a:ln>
            <a:noFill/>
          </a:ln>
        </p:spPr>
      </p:pic>
      <p:pic>
        <p:nvPicPr>
          <p:cNvPr id="166" name="Google Shape;166;p28"/>
          <p:cNvPicPr preferRelativeResize="0"/>
          <p:nvPr/>
        </p:nvPicPr>
        <p:blipFill rotWithShape="1">
          <a:blip r:embed="rId6">
            <a:alphaModFix/>
          </a:blip>
          <a:srcRect/>
          <a:stretch/>
        </p:blipFill>
        <p:spPr>
          <a:xfrm>
            <a:off x="608924" y="1504706"/>
            <a:ext cx="356876" cy="356876"/>
          </a:xfrm>
          <a:prstGeom prst="rect">
            <a:avLst/>
          </a:prstGeom>
          <a:noFill/>
          <a:ln>
            <a:noFill/>
          </a:ln>
        </p:spPr>
      </p:pic>
      <p:pic>
        <p:nvPicPr>
          <p:cNvPr id="167" name="Google Shape;167;p28"/>
          <p:cNvPicPr preferRelativeResize="0"/>
          <p:nvPr/>
        </p:nvPicPr>
        <p:blipFill rotWithShape="1">
          <a:blip r:embed="rId7">
            <a:alphaModFix/>
          </a:blip>
          <a:srcRect/>
          <a:stretch/>
        </p:blipFill>
        <p:spPr>
          <a:xfrm>
            <a:off x="610765" y="540437"/>
            <a:ext cx="353179" cy="353179"/>
          </a:xfrm>
          <a:prstGeom prst="rect">
            <a:avLst/>
          </a:prstGeom>
          <a:noFill/>
          <a:ln>
            <a:noFill/>
          </a:ln>
        </p:spPr>
      </p:pic>
      <p:sp>
        <p:nvSpPr>
          <p:cNvPr id="168" name="Google Shape;168;p28"/>
          <p:cNvSpPr txBox="1"/>
          <p:nvPr/>
        </p:nvSpPr>
        <p:spPr>
          <a:xfrm>
            <a:off x="1335575" y="362338"/>
            <a:ext cx="5961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Comic Sans MS"/>
                <a:ea typeface="Comic Sans MS"/>
                <a:cs typeface="Comic Sans MS"/>
                <a:sym typeface="Comic Sans MS"/>
              </a:rPr>
              <a:t>Face mask detection is a computer vision technology that aims to identify whether an individual is wearing a face mask correctly, incorrectly, or not wearing a mask at all.</a:t>
            </a:r>
            <a:endParaRPr sz="1600">
              <a:latin typeface="Comic Sans MS"/>
              <a:ea typeface="Comic Sans MS"/>
              <a:cs typeface="Comic Sans MS"/>
              <a:sym typeface="Comic Sans MS"/>
            </a:endParaRPr>
          </a:p>
        </p:txBody>
      </p:sp>
      <p:sp>
        <p:nvSpPr>
          <p:cNvPr id="169" name="Google Shape;169;p28"/>
          <p:cNvSpPr txBox="1"/>
          <p:nvPr/>
        </p:nvSpPr>
        <p:spPr>
          <a:xfrm>
            <a:off x="1335575" y="1337650"/>
            <a:ext cx="63135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Comic Sans MS"/>
              <a:buChar char="●"/>
            </a:pPr>
            <a:r>
              <a:rPr lang="en" sz="1600">
                <a:latin typeface="Comic Sans MS"/>
                <a:ea typeface="Comic Sans MS"/>
                <a:cs typeface="Comic Sans MS"/>
                <a:sym typeface="Comic Sans MS"/>
              </a:rPr>
              <a:t>Input: Images or video frames which contain human faces that need to be analyzed for the presence and proper usage of face masks.</a:t>
            </a:r>
            <a:endParaRPr sz="1600">
              <a:latin typeface="Comic Sans MS"/>
              <a:ea typeface="Comic Sans MS"/>
              <a:cs typeface="Comic Sans MS"/>
              <a:sym typeface="Comic Sans MS"/>
            </a:endParaRPr>
          </a:p>
          <a:p>
            <a:pPr marL="457200" lvl="0" indent="0" algn="l" rtl="0">
              <a:spcBef>
                <a:spcPts val="0"/>
              </a:spcBef>
              <a:spcAft>
                <a:spcPts val="0"/>
              </a:spcAft>
              <a:buNone/>
            </a:pPr>
            <a:endParaRPr sz="1600">
              <a:latin typeface="Comic Sans MS"/>
              <a:ea typeface="Comic Sans MS"/>
              <a:cs typeface="Comic Sans MS"/>
              <a:sym typeface="Comic Sans MS"/>
            </a:endParaRPr>
          </a:p>
          <a:p>
            <a:pPr marL="457200" lvl="0" indent="-330200" algn="l" rtl="0">
              <a:spcBef>
                <a:spcPts val="0"/>
              </a:spcBef>
              <a:spcAft>
                <a:spcPts val="0"/>
              </a:spcAft>
              <a:buSzPts val="1600"/>
              <a:buFont typeface="Comic Sans MS"/>
              <a:buChar char="●"/>
            </a:pPr>
            <a:r>
              <a:rPr lang="en" sz="1600">
                <a:latin typeface="Comic Sans MS"/>
                <a:ea typeface="Comic Sans MS"/>
                <a:cs typeface="Comic Sans MS"/>
                <a:sym typeface="Comic Sans MS"/>
              </a:rPr>
              <a:t>Output: Bounding boxes that tightly enclose the detected human faces in the input images or video frames. Each bounding boxes has a class label that indicate the mask-wearing status of the detected faces: "Mask," "Wearing Improperly," or "No Mask." </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9"/>
          <p:cNvPicPr preferRelativeResize="0"/>
          <p:nvPr/>
        </p:nvPicPr>
        <p:blipFill>
          <a:blip r:embed="rId3">
            <a:alphaModFix amt="21000"/>
          </a:blip>
          <a:stretch>
            <a:fillRect/>
          </a:stretch>
        </p:blipFill>
        <p:spPr>
          <a:xfrm>
            <a:off x="0" y="-910825"/>
            <a:ext cx="9144003" cy="6054330"/>
          </a:xfrm>
          <a:prstGeom prst="rect">
            <a:avLst/>
          </a:prstGeom>
          <a:noFill/>
          <a:ln>
            <a:noFill/>
          </a:ln>
        </p:spPr>
      </p:pic>
      <p:pic>
        <p:nvPicPr>
          <p:cNvPr id="175" name="Google Shape;175;p29"/>
          <p:cNvPicPr preferRelativeResize="0"/>
          <p:nvPr/>
        </p:nvPicPr>
        <p:blipFill rotWithShape="1">
          <a:blip r:embed="rId4">
            <a:alphaModFix/>
          </a:blip>
          <a:srcRect/>
          <a:stretch/>
        </p:blipFill>
        <p:spPr>
          <a:xfrm>
            <a:off x="722010" y="335207"/>
            <a:ext cx="2178808" cy="491321"/>
          </a:xfrm>
          <a:prstGeom prst="rect">
            <a:avLst/>
          </a:prstGeom>
          <a:noFill/>
          <a:ln>
            <a:noFill/>
          </a:ln>
        </p:spPr>
      </p:pic>
      <p:sp>
        <p:nvSpPr>
          <p:cNvPr id="176" name="Google Shape;176;p29"/>
          <p:cNvSpPr txBox="1"/>
          <p:nvPr/>
        </p:nvSpPr>
        <p:spPr>
          <a:xfrm>
            <a:off x="921600" y="576100"/>
            <a:ext cx="7400700" cy="461700"/>
          </a:xfrm>
          <a:prstGeom prst="rect">
            <a:avLst/>
          </a:prstGeom>
          <a:noFill/>
          <a:ln>
            <a:noFill/>
          </a:ln>
        </p:spPr>
        <p:txBody>
          <a:bodyPr spcFirstLastPara="1" wrap="square" lIns="0" tIns="0" rIns="0" bIns="0" anchor="t" anchorCtr="0">
            <a:spAutoFit/>
          </a:bodyPr>
          <a:lstStyle/>
          <a:p>
            <a:pPr marL="0" marR="0" lvl="0" indent="0" algn="l" rtl="0">
              <a:lnSpc>
                <a:spcPct val="112004"/>
              </a:lnSpc>
              <a:spcBef>
                <a:spcPts val="0"/>
              </a:spcBef>
              <a:spcAft>
                <a:spcPts val="0"/>
              </a:spcAft>
              <a:buNone/>
            </a:pPr>
            <a:r>
              <a:rPr lang="en" sz="3000">
                <a:latin typeface="Lilita One"/>
                <a:ea typeface="Lilita One"/>
                <a:cs typeface="Lilita One"/>
                <a:sym typeface="Lilita One"/>
              </a:rPr>
              <a:t>APPLICATIONS OF FACE MASK DETECTION:</a:t>
            </a:r>
            <a:endParaRPr sz="700"/>
          </a:p>
        </p:txBody>
      </p:sp>
      <p:sp>
        <p:nvSpPr>
          <p:cNvPr id="177" name="Google Shape;177;p29"/>
          <p:cNvSpPr txBox="1"/>
          <p:nvPr/>
        </p:nvSpPr>
        <p:spPr>
          <a:xfrm>
            <a:off x="332825" y="1037788"/>
            <a:ext cx="6317400" cy="3879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Comic Sans MS"/>
              <a:buChar char="●"/>
            </a:pPr>
            <a:r>
              <a:rPr lang="en" sz="1600">
                <a:latin typeface="Comic Sans MS"/>
                <a:ea typeface="Comic Sans MS"/>
                <a:cs typeface="Comic Sans MS"/>
                <a:sym typeface="Comic Sans MS"/>
              </a:rPr>
              <a:t>The COVID-19 pandemic in the past highlighted the importance of wearing face masks as a crucial preventive measure.</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a:p>
            <a:pPr marL="457200" lvl="0" indent="-330200" algn="l" rtl="0">
              <a:spcBef>
                <a:spcPts val="0"/>
              </a:spcBef>
              <a:spcAft>
                <a:spcPts val="0"/>
              </a:spcAft>
              <a:buSzPts val="1600"/>
              <a:buFont typeface="Comic Sans MS"/>
              <a:buChar char="●"/>
            </a:pPr>
            <a:r>
              <a:rPr lang="en" sz="1600">
                <a:latin typeface="Comic Sans MS"/>
                <a:ea typeface="Comic Sans MS"/>
                <a:cs typeface="Comic Sans MS"/>
                <a:sym typeface="Comic Sans MS"/>
              </a:rPr>
              <a:t>Face mask detection models can be used in healthcare settings to ensure that patients, visitors, and staff are complying with mask-wearing protocols. This can be crucial in preventing the spread of infectious diseases within hospitals and clinics.</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a:p>
            <a:pPr marL="457200" lvl="0" indent="-330200" algn="l" rtl="0">
              <a:spcBef>
                <a:spcPts val="0"/>
              </a:spcBef>
              <a:spcAft>
                <a:spcPts val="0"/>
              </a:spcAft>
              <a:buSzPts val="1600"/>
              <a:buFont typeface="Comic Sans MS"/>
              <a:buChar char="●"/>
            </a:pPr>
            <a:r>
              <a:rPr lang="en" sz="1600">
                <a:latin typeface="Comic Sans MS"/>
                <a:ea typeface="Comic Sans MS"/>
                <a:cs typeface="Comic Sans MS"/>
                <a:sym typeface="Comic Sans MS"/>
              </a:rPr>
              <a:t>Implementing face mask detection in workplaces can contribute to maintaining a safe environment. This is particularly relevant in industries where maintaining physical distancing might be challenging, such as manufacturing plants, construction sites, or office spaces.</a:t>
            </a:r>
            <a:endParaRPr sz="1800">
              <a:latin typeface="Comic Sans MS"/>
              <a:ea typeface="Comic Sans MS"/>
              <a:cs typeface="Comic Sans MS"/>
              <a:sym typeface="Comic Sans MS"/>
            </a:endParaRPr>
          </a:p>
        </p:txBody>
      </p:sp>
      <p:pic>
        <p:nvPicPr>
          <p:cNvPr id="178" name="Google Shape;178;p29"/>
          <p:cNvPicPr preferRelativeResize="0"/>
          <p:nvPr/>
        </p:nvPicPr>
        <p:blipFill rotWithShape="1">
          <a:blip r:embed="rId5">
            <a:alphaModFix/>
          </a:blip>
          <a:srcRect/>
          <a:stretch/>
        </p:blipFill>
        <p:spPr>
          <a:xfrm>
            <a:off x="7287762" y="979204"/>
            <a:ext cx="297940" cy="330585"/>
          </a:xfrm>
          <a:prstGeom prst="rect">
            <a:avLst/>
          </a:prstGeom>
          <a:noFill/>
          <a:ln>
            <a:noFill/>
          </a:ln>
        </p:spPr>
      </p:pic>
      <p:pic>
        <p:nvPicPr>
          <p:cNvPr id="179" name="Google Shape;179;p29"/>
          <p:cNvPicPr preferRelativeResize="0"/>
          <p:nvPr/>
        </p:nvPicPr>
        <p:blipFill rotWithShape="1">
          <a:blip r:embed="rId6">
            <a:alphaModFix/>
          </a:blip>
          <a:srcRect l="12775" r="23445"/>
          <a:stretch/>
        </p:blipFill>
        <p:spPr>
          <a:xfrm>
            <a:off x="6497275" y="1174525"/>
            <a:ext cx="2604650" cy="2295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4391255" y="755503"/>
            <a:ext cx="5950196" cy="5420088"/>
          </a:xfrm>
          <a:prstGeom prst="rect">
            <a:avLst/>
          </a:prstGeom>
          <a:noFill/>
          <a:ln>
            <a:noFill/>
          </a:ln>
        </p:spPr>
      </p:pic>
      <p:sp>
        <p:nvSpPr>
          <p:cNvPr id="185" name="Google Shape;185;p30"/>
          <p:cNvSpPr/>
          <p:nvPr/>
        </p:nvSpPr>
        <p:spPr>
          <a:xfrm>
            <a:off x="5472405" y="1627785"/>
            <a:ext cx="4318184" cy="4284402"/>
          </a:xfrm>
          <a:custGeom>
            <a:avLst/>
            <a:gdLst/>
            <a:ahLst/>
            <a:cxnLst/>
            <a:rect l="l" t="t" r="r" b="b"/>
            <a:pathLst>
              <a:path w="6493510" h="6442710" extrusionOk="0">
                <a:moveTo>
                  <a:pt x="6424930" y="3939539"/>
                </a:moveTo>
                <a:cubicBezTo>
                  <a:pt x="6150610" y="4605019"/>
                  <a:pt x="5850890" y="5260339"/>
                  <a:pt x="5519420" y="5897879"/>
                </a:cubicBezTo>
                <a:cubicBezTo>
                  <a:pt x="5245100" y="6327139"/>
                  <a:pt x="4709160" y="6226809"/>
                  <a:pt x="4486910" y="5800089"/>
                </a:cubicBezTo>
                <a:cubicBezTo>
                  <a:pt x="4116070" y="6037579"/>
                  <a:pt x="3705860" y="6219189"/>
                  <a:pt x="3285490" y="6348729"/>
                </a:cubicBezTo>
                <a:cubicBezTo>
                  <a:pt x="2970530" y="6442709"/>
                  <a:pt x="2627630" y="6210299"/>
                  <a:pt x="2585720" y="5887719"/>
                </a:cubicBezTo>
                <a:cubicBezTo>
                  <a:pt x="2332990" y="6042660"/>
                  <a:pt x="1969770" y="5947410"/>
                  <a:pt x="1823720" y="5688329"/>
                </a:cubicBezTo>
                <a:cubicBezTo>
                  <a:pt x="1710690" y="5487669"/>
                  <a:pt x="1755140" y="5255259"/>
                  <a:pt x="1818640" y="5045709"/>
                </a:cubicBezTo>
                <a:cubicBezTo>
                  <a:pt x="1579880" y="5026659"/>
                  <a:pt x="1332230" y="5029199"/>
                  <a:pt x="1120140" y="4902199"/>
                </a:cubicBezTo>
                <a:cubicBezTo>
                  <a:pt x="567690" y="4564379"/>
                  <a:pt x="721360" y="3812539"/>
                  <a:pt x="1092200" y="3392169"/>
                </a:cubicBezTo>
                <a:cubicBezTo>
                  <a:pt x="801370" y="3284219"/>
                  <a:pt x="654050" y="2933699"/>
                  <a:pt x="775970" y="2650490"/>
                </a:cubicBezTo>
                <a:cubicBezTo>
                  <a:pt x="335280" y="2708910"/>
                  <a:pt x="0" y="2197100"/>
                  <a:pt x="234950" y="1817369"/>
                </a:cubicBezTo>
                <a:cubicBezTo>
                  <a:pt x="307340" y="1694180"/>
                  <a:pt x="429260" y="1598930"/>
                  <a:pt x="566420" y="1562099"/>
                </a:cubicBezTo>
                <a:cubicBezTo>
                  <a:pt x="1343660" y="1252219"/>
                  <a:pt x="2122170" y="943609"/>
                  <a:pt x="2899410" y="633730"/>
                </a:cubicBezTo>
                <a:cubicBezTo>
                  <a:pt x="3397250" y="435610"/>
                  <a:pt x="3896360" y="237489"/>
                  <a:pt x="4394200" y="39370"/>
                </a:cubicBezTo>
                <a:cubicBezTo>
                  <a:pt x="4536441" y="0"/>
                  <a:pt x="4695191" y="20320"/>
                  <a:pt x="4822191" y="95250"/>
                </a:cubicBezTo>
                <a:cubicBezTo>
                  <a:pt x="5080000" y="246380"/>
                  <a:pt x="5177791" y="599440"/>
                  <a:pt x="5021581" y="855980"/>
                </a:cubicBezTo>
                <a:cubicBezTo>
                  <a:pt x="4923791" y="1005840"/>
                  <a:pt x="4763771" y="1096010"/>
                  <a:pt x="4625341" y="1203960"/>
                </a:cubicBezTo>
                <a:cubicBezTo>
                  <a:pt x="5626100" y="1438910"/>
                  <a:pt x="5784850" y="2627630"/>
                  <a:pt x="5228591" y="3374390"/>
                </a:cubicBezTo>
                <a:cubicBezTo>
                  <a:pt x="5515611" y="3294380"/>
                  <a:pt x="5892800" y="3152140"/>
                  <a:pt x="6169661" y="3312160"/>
                </a:cubicBezTo>
                <a:cubicBezTo>
                  <a:pt x="6383020" y="3432809"/>
                  <a:pt x="6493510" y="3702049"/>
                  <a:pt x="6424930" y="3939539"/>
                </a:cubicBezTo>
                <a:close/>
              </a:path>
            </a:pathLst>
          </a:custGeom>
          <a:blipFill rotWithShape="1">
            <a:blip r:embed="rId4">
              <a:alphaModFix/>
            </a:blip>
            <a:stretch>
              <a:fillRect l="-33998" r="-1748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86" name="Google Shape;186;p30"/>
          <p:cNvPicPr preferRelativeResize="0"/>
          <p:nvPr/>
        </p:nvPicPr>
        <p:blipFill rotWithShape="1">
          <a:blip r:embed="rId5">
            <a:alphaModFix/>
          </a:blip>
          <a:srcRect/>
          <a:stretch/>
        </p:blipFill>
        <p:spPr>
          <a:xfrm>
            <a:off x="391627" y="636247"/>
            <a:ext cx="792450" cy="784524"/>
          </a:xfrm>
          <a:prstGeom prst="rect">
            <a:avLst/>
          </a:prstGeom>
          <a:noFill/>
          <a:ln>
            <a:noFill/>
          </a:ln>
        </p:spPr>
      </p:pic>
      <p:sp>
        <p:nvSpPr>
          <p:cNvPr id="187" name="Google Shape;187;p30"/>
          <p:cNvSpPr txBox="1"/>
          <p:nvPr/>
        </p:nvSpPr>
        <p:spPr>
          <a:xfrm>
            <a:off x="-2" y="694275"/>
            <a:ext cx="6649200" cy="1468500"/>
          </a:xfrm>
          <a:prstGeom prst="rect">
            <a:avLst/>
          </a:prstGeom>
          <a:noFill/>
          <a:ln>
            <a:noFill/>
          </a:ln>
        </p:spPr>
        <p:txBody>
          <a:bodyPr spcFirstLastPara="1" wrap="square" lIns="0" tIns="0" rIns="0" bIns="0" anchor="t" anchorCtr="0">
            <a:spAutoFit/>
          </a:bodyPr>
          <a:lstStyle/>
          <a:p>
            <a:pPr marL="457200" marR="0" lvl="0" indent="0" algn="l" rtl="0">
              <a:lnSpc>
                <a:spcPct val="112004"/>
              </a:lnSpc>
              <a:spcBef>
                <a:spcPts val="0"/>
              </a:spcBef>
              <a:spcAft>
                <a:spcPts val="0"/>
              </a:spcAft>
              <a:buNone/>
            </a:pPr>
            <a:r>
              <a:rPr lang="en" sz="4500">
                <a:solidFill>
                  <a:schemeClr val="dk1"/>
                </a:solidFill>
                <a:latin typeface="Lilita One"/>
                <a:ea typeface="Lilita One"/>
                <a:cs typeface="Lilita One"/>
                <a:sym typeface="Lilita One"/>
              </a:rPr>
              <a:t>02.  DATASET</a:t>
            </a:r>
            <a:endParaRPr sz="4500">
              <a:solidFill>
                <a:schemeClr val="dk1"/>
              </a:solidFill>
              <a:latin typeface="Lilita One"/>
              <a:ea typeface="Lilita One"/>
              <a:cs typeface="Lilita One"/>
              <a:sym typeface="Lilita One"/>
            </a:endParaRPr>
          </a:p>
          <a:p>
            <a:pPr marL="457200" marR="0" lvl="0" indent="0" algn="l" rtl="0">
              <a:lnSpc>
                <a:spcPct val="112004"/>
              </a:lnSpc>
              <a:spcBef>
                <a:spcPts val="0"/>
              </a:spcBef>
              <a:spcAft>
                <a:spcPts val="0"/>
              </a:spcAft>
              <a:buNone/>
            </a:pPr>
            <a:endParaRPr sz="4500">
              <a:solidFill>
                <a:schemeClr val="dk1"/>
              </a:solidFill>
              <a:latin typeface="Lilita One"/>
              <a:ea typeface="Lilita One"/>
              <a:cs typeface="Lilita One"/>
              <a:sym typeface="Lilita O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p:nvPr/>
        </p:nvSpPr>
        <p:spPr>
          <a:xfrm>
            <a:off x="105350" y="362900"/>
            <a:ext cx="8002200" cy="945000"/>
          </a:xfrm>
          <a:prstGeom prst="rect">
            <a:avLst/>
          </a:prstGeom>
          <a:noFill/>
          <a:ln>
            <a:noFill/>
          </a:ln>
        </p:spPr>
        <p:txBody>
          <a:bodyPr spcFirstLastPara="1" wrap="square" lIns="0" tIns="0" rIns="0" bIns="0" anchor="t" anchorCtr="0">
            <a:spAutoFit/>
          </a:bodyPr>
          <a:lstStyle/>
          <a:p>
            <a:pPr marL="0" marR="0" lvl="0" indent="0" algn="l" rtl="0">
              <a:lnSpc>
                <a:spcPct val="139979"/>
              </a:lnSpc>
              <a:spcBef>
                <a:spcPts val="0"/>
              </a:spcBef>
              <a:spcAft>
                <a:spcPts val="0"/>
              </a:spcAft>
              <a:buNone/>
            </a:pPr>
            <a:r>
              <a:rPr lang="en" sz="2600">
                <a:solidFill>
                  <a:schemeClr val="dk1"/>
                </a:solidFill>
                <a:latin typeface="Lilita One"/>
                <a:ea typeface="Lilita One"/>
                <a:cs typeface="Lilita One"/>
                <a:sym typeface="Lilita One"/>
              </a:rPr>
              <a:t>DATASET: a custom dataset</a:t>
            </a:r>
            <a:r>
              <a:rPr lang="en" sz="2600" i="1">
                <a:solidFill>
                  <a:schemeClr val="dk1"/>
                </a:solidFill>
                <a:latin typeface="Lilita One"/>
                <a:ea typeface="Lilita One"/>
                <a:cs typeface="Lilita One"/>
                <a:sym typeface="Lilita One"/>
              </a:rPr>
              <a:t> </a:t>
            </a:r>
            <a:r>
              <a:rPr lang="en" sz="2500">
                <a:latin typeface="Lilita One"/>
                <a:ea typeface="Lilita One"/>
                <a:cs typeface="Lilita One"/>
                <a:sym typeface="Lilita One"/>
              </a:rPr>
              <a:t>containing 874 images belonging to 3 classes, as well as their bounding boxes.</a:t>
            </a:r>
            <a:endParaRPr sz="2500">
              <a:latin typeface="Lilita One"/>
              <a:ea typeface="Lilita One"/>
              <a:cs typeface="Lilita One"/>
              <a:sym typeface="Lilita One"/>
            </a:endParaRPr>
          </a:p>
        </p:txBody>
      </p:sp>
      <p:sp>
        <p:nvSpPr>
          <p:cNvPr id="193" name="Google Shape;193;p31"/>
          <p:cNvSpPr txBox="1"/>
          <p:nvPr/>
        </p:nvSpPr>
        <p:spPr>
          <a:xfrm>
            <a:off x="105350" y="1530250"/>
            <a:ext cx="49350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Lilita One"/>
                <a:ea typeface="Lilita One"/>
                <a:cs typeface="Lilita One"/>
                <a:sym typeface="Lilita One"/>
              </a:rPr>
              <a:t>The classes are:</a:t>
            </a:r>
            <a:endParaRPr sz="2500">
              <a:latin typeface="Lilita One"/>
              <a:ea typeface="Lilita One"/>
              <a:cs typeface="Lilita One"/>
              <a:sym typeface="Lilita One"/>
            </a:endParaRPr>
          </a:p>
          <a:p>
            <a:pPr marL="457200" lvl="0" indent="-387350" algn="l" rtl="0">
              <a:spcBef>
                <a:spcPts val="0"/>
              </a:spcBef>
              <a:spcAft>
                <a:spcPts val="0"/>
              </a:spcAft>
              <a:buSzPts val="2500"/>
              <a:buFont typeface="Lilita One"/>
              <a:buChar char="●"/>
            </a:pPr>
            <a:r>
              <a:rPr lang="en" sz="2500">
                <a:latin typeface="Lilita One"/>
                <a:ea typeface="Lilita One"/>
                <a:cs typeface="Lilita One"/>
                <a:sym typeface="Lilita One"/>
              </a:rPr>
              <a:t>Mask;</a:t>
            </a:r>
            <a:endParaRPr sz="2500">
              <a:latin typeface="Lilita One"/>
              <a:ea typeface="Lilita One"/>
              <a:cs typeface="Lilita One"/>
              <a:sym typeface="Lilita One"/>
            </a:endParaRPr>
          </a:p>
          <a:p>
            <a:pPr marL="457200" lvl="0" indent="-387350" algn="l" rtl="0">
              <a:spcBef>
                <a:spcPts val="0"/>
              </a:spcBef>
              <a:spcAft>
                <a:spcPts val="0"/>
              </a:spcAft>
              <a:buSzPts val="2500"/>
              <a:buFont typeface="Lilita One"/>
              <a:buChar char="●"/>
            </a:pPr>
            <a:r>
              <a:rPr lang="en" sz="2500">
                <a:latin typeface="Lilita One"/>
                <a:ea typeface="Lilita One"/>
                <a:cs typeface="Lilita One"/>
                <a:sym typeface="Lilita One"/>
              </a:rPr>
              <a:t>No mask;</a:t>
            </a:r>
            <a:endParaRPr sz="2500">
              <a:latin typeface="Lilita One"/>
              <a:ea typeface="Lilita One"/>
              <a:cs typeface="Lilita One"/>
              <a:sym typeface="Lilita One"/>
            </a:endParaRPr>
          </a:p>
          <a:p>
            <a:pPr marL="457200" lvl="0" indent="-387350" algn="l" rtl="0">
              <a:spcBef>
                <a:spcPts val="0"/>
              </a:spcBef>
              <a:spcAft>
                <a:spcPts val="0"/>
              </a:spcAft>
              <a:buSzPts val="2500"/>
              <a:buFont typeface="Lilita One"/>
              <a:buChar char="●"/>
            </a:pPr>
            <a:r>
              <a:rPr lang="en" sz="2500">
                <a:latin typeface="Lilita One"/>
                <a:ea typeface="Lilita One"/>
                <a:cs typeface="Lilita One"/>
                <a:sym typeface="Lilita One"/>
              </a:rPr>
              <a:t>Mask worn incorrectly.</a:t>
            </a:r>
            <a:endParaRPr sz="2500">
              <a:latin typeface="Lilita One"/>
              <a:ea typeface="Lilita One"/>
              <a:cs typeface="Lilita One"/>
              <a:sym typeface="Lilita One"/>
            </a:endParaRPr>
          </a:p>
        </p:txBody>
      </p:sp>
      <p:pic>
        <p:nvPicPr>
          <p:cNvPr id="194" name="Google Shape;194;p31"/>
          <p:cNvPicPr preferRelativeResize="0"/>
          <p:nvPr/>
        </p:nvPicPr>
        <p:blipFill>
          <a:blip r:embed="rId3">
            <a:alphaModFix/>
          </a:blip>
          <a:stretch>
            <a:fillRect/>
          </a:stretch>
        </p:blipFill>
        <p:spPr>
          <a:xfrm>
            <a:off x="4572000" y="1530250"/>
            <a:ext cx="2182851" cy="1227850"/>
          </a:xfrm>
          <a:prstGeom prst="rect">
            <a:avLst/>
          </a:prstGeom>
          <a:noFill/>
          <a:ln>
            <a:noFill/>
          </a:ln>
        </p:spPr>
      </p:pic>
      <p:pic>
        <p:nvPicPr>
          <p:cNvPr id="195" name="Google Shape;195;p31"/>
          <p:cNvPicPr preferRelativeResize="0"/>
          <p:nvPr/>
        </p:nvPicPr>
        <p:blipFill>
          <a:blip r:embed="rId4">
            <a:alphaModFix/>
          </a:blip>
          <a:stretch>
            <a:fillRect/>
          </a:stretch>
        </p:blipFill>
        <p:spPr>
          <a:xfrm>
            <a:off x="4594775" y="2984650"/>
            <a:ext cx="2137300" cy="1425576"/>
          </a:xfrm>
          <a:prstGeom prst="rect">
            <a:avLst/>
          </a:prstGeom>
          <a:noFill/>
          <a:ln>
            <a:noFill/>
          </a:ln>
        </p:spPr>
      </p:pic>
      <p:pic>
        <p:nvPicPr>
          <p:cNvPr id="196" name="Google Shape;196;p31"/>
          <p:cNvPicPr preferRelativeResize="0"/>
          <p:nvPr/>
        </p:nvPicPr>
        <p:blipFill>
          <a:blip r:embed="rId5">
            <a:alphaModFix/>
          </a:blip>
          <a:stretch>
            <a:fillRect/>
          </a:stretch>
        </p:blipFill>
        <p:spPr>
          <a:xfrm>
            <a:off x="7038098" y="1579958"/>
            <a:ext cx="1766349" cy="1178136"/>
          </a:xfrm>
          <a:prstGeom prst="rect">
            <a:avLst/>
          </a:prstGeom>
          <a:noFill/>
          <a:ln>
            <a:noFill/>
          </a:ln>
        </p:spPr>
      </p:pic>
      <p:pic>
        <p:nvPicPr>
          <p:cNvPr id="197" name="Google Shape;197;p31"/>
          <p:cNvPicPr preferRelativeResize="0"/>
          <p:nvPr/>
        </p:nvPicPr>
        <p:blipFill>
          <a:blip r:embed="rId6">
            <a:alphaModFix/>
          </a:blip>
          <a:stretch>
            <a:fillRect/>
          </a:stretch>
        </p:blipFill>
        <p:spPr>
          <a:xfrm>
            <a:off x="7038100" y="3194450"/>
            <a:ext cx="1766350" cy="11729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2"/>
          <p:cNvPicPr preferRelativeResize="0"/>
          <p:nvPr/>
        </p:nvPicPr>
        <p:blipFill rotWithShape="1">
          <a:blip r:embed="rId3">
            <a:alphaModFix/>
          </a:blip>
          <a:srcRect/>
          <a:stretch/>
        </p:blipFill>
        <p:spPr>
          <a:xfrm rot="-2829377">
            <a:off x="3428982" y="1975821"/>
            <a:ext cx="8539343" cy="4176515"/>
          </a:xfrm>
          <a:prstGeom prst="rect">
            <a:avLst/>
          </a:prstGeom>
          <a:noFill/>
          <a:ln>
            <a:noFill/>
          </a:ln>
        </p:spPr>
      </p:pic>
      <p:sp>
        <p:nvSpPr>
          <p:cNvPr id="203" name="Google Shape;203;p32"/>
          <p:cNvSpPr/>
          <p:nvPr/>
        </p:nvSpPr>
        <p:spPr>
          <a:xfrm>
            <a:off x="3131299" y="1420775"/>
            <a:ext cx="7156504" cy="4623797"/>
          </a:xfrm>
          <a:custGeom>
            <a:avLst/>
            <a:gdLst/>
            <a:ahLst/>
            <a:cxnLst/>
            <a:rect l="l" t="t" r="r" b="b"/>
            <a:pathLst>
              <a:path w="5515610" h="3563620" extrusionOk="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rotWithShape="1">
            <a:blip r:embed="rId4">
              <a:alphaModFix/>
            </a:blip>
            <a:stretch>
              <a:fillRect t="-1899" b="-190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04" name="Google Shape;204;p32"/>
          <p:cNvPicPr preferRelativeResize="0"/>
          <p:nvPr/>
        </p:nvPicPr>
        <p:blipFill rotWithShape="1">
          <a:blip r:embed="rId5">
            <a:alphaModFix/>
          </a:blip>
          <a:srcRect/>
          <a:stretch/>
        </p:blipFill>
        <p:spPr>
          <a:xfrm>
            <a:off x="391627" y="636247"/>
            <a:ext cx="792450" cy="784524"/>
          </a:xfrm>
          <a:prstGeom prst="rect">
            <a:avLst/>
          </a:prstGeom>
          <a:noFill/>
          <a:ln>
            <a:noFill/>
          </a:ln>
        </p:spPr>
      </p:pic>
      <p:sp>
        <p:nvSpPr>
          <p:cNvPr id="205" name="Google Shape;205;p32"/>
          <p:cNvSpPr txBox="1"/>
          <p:nvPr/>
        </p:nvSpPr>
        <p:spPr>
          <a:xfrm>
            <a:off x="491898" y="911500"/>
            <a:ext cx="6649200" cy="2632200"/>
          </a:xfrm>
          <a:prstGeom prst="rect">
            <a:avLst/>
          </a:prstGeom>
          <a:noFill/>
          <a:ln>
            <a:noFill/>
          </a:ln>
        </p:spPr>
        <p:txBody>
          <a:bodyPr spcFirstLastPara="1" wrap="square" lIns="0" tIns="0" rIns="0" bIns="0" anchor="t" anchorCtr="0">
            <a:spAutoFit/>
          </a:bodyPr>
          <a:lstStyle/>
          <a:p>
            <a:pPr marL="457200" lvl="0" indent="0" algn="l" rtl="0">
              <a:lnSpc>
                <a:spcPct val="140014"/>
              </a:lnSpc>
              <a:spcBef>
                <a:spcPts val="0"/>
              </a:spcBef>
              <a:spcAft>
                <a:spcPts val="0"/>
              </a:spcAft>
              <a:buNone/>
            </a:pPr>
            <a:r>
              <a:rPr lang="en" sz="4500">
                <a:solidFill>
                  <a:schemeClr val="dk1"/>
                </a:solidFill>
                <a:latin typeface="Lilita One"/>
                <a:ea typeface="Lilita One"/>
                <a:cs typeface="Lilita One"/>
                <a:sym typeface="Lilita One"/>
              </a:rPr>
              <a:t>03. YOLOv5</a:t>
            </a:r>
            <a:endParaRPr sz="4500">
              <a:solidFill>
                <a:schemeClr val="dk1"/>
              </a:solidFill>
              <a:latin typeface="Lilita One"/>
              <a:ea typeface="Lilita One"/>
              <a:cs typeface="Lilita One"/>
              <a:sym typeface="Lilita One"/>
            </a:endParaRPr>
          </a:p>
          <a:p>
            <a:pPr marL="457200" lvl="0" indent="0" algn="l" rtl="0">
              <a:lnSpc>
                <a:spcPct val="140014"/>
              </a:lnSpc>
              <a:spcBef>
                <a:spcPts val="0"/>
              </a:spcBef>
              <a:spcAft>
                <a:spcPts val="0"/>
              </a:spcAft>
              <a:buNone/>
            </a:pPr>
            <a:endParaRPr sz="4500">
              <a:solidFill>
                <a:schemeClr val="dk1"/>
              </a:solidFill>
              <a:latin typeface="Lilita One"/>
              <a:ea typeface="Lilita One"/>
              <a:cs typeface="Lilita One"/>
              <a:sym typeface="Lilita One"/>
            </a:endParaRPr>
          </a:p>
          <a:p>
            <a:pPr marL="457200" marR="0" lvl="0" indent="0" algn="l" rtl="0">
              <a:lnSpc>
                <a:spcPct val="112004"/>
              </a:lnSpc>
              <a:spcBef>
                <a:spcPts val="0"/>
              </a:spcBef>
              <a:spcAft>
                <a:spcPts val="0"/>
              </a:spcAft>
              <a:buNone/>
            </a:pPr>
            <a:endParaRPr sz="4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a:stretch/>
        </p:blipFill>
        <p:spPr>
          <a:xfrm>
            <a:off x="6801376" y="4124552"/>
            <a:ext cx="4428150" cy="3220475"/>
          </a:xfrm>
          <a:prstGeom prst="rect">
            <a:avLst/>
          </a:prstGeom>
          <a:noFill/>
          <a:ln>
            <a:noFill/>
          </a:ln>
        </p:spPr>
      </p:pic>
      <p:pic>
        <p:nvPicPr>
          <p:cNvPr id="211" name="Google Shape;211;p33"/>
          <p:cNvPicPr preferRelativeResize="0"/>
          <p:nvPr/>
        </p:nvPicPr>
        <p:blipFill rotWithShape="1">
          <a:blip r:embed="rId4">
            <a:alphaModFix/>
          </a:blip>
          <a:srcRect/>
          <a:stretch/>
        </p:blipFill>
        <p:spPr>
          <a:xfrm>
            <a:off x="2701890" y="-259433"/>
            <a:ext cx="2267150" cy="511243"/>
          </a:xfrm>
          <a:prstGeom prst="rect">
            <a:avLst/>
          </a:prstGeom>
          <a:noFill/>
          <a:ln>
            <a:noFill/>
          </a:ln>
        </p:spPr>
      </p:pic>
      <p:pic>
        <p:nvPicPr>
          <p:cNvPr id="212" name="Google Shape;212;p33"/>
          <p:cNvPicPr preferRelativeResize="0"/>
          <p:nvPr/>
        </p:nvPicPr>
        <p:blipFill rotWithShape="1">
          <a:blip r:embed="rId5">
            <a:alphaModFix/>
          </a:blip>
          <a:srcRect/>
          <a:stretch/>
        </p:blipFill>
        <p:spPr>
          <a:xfrm>
            <a:off x="1748134" y="42084"/>
            <a:ext cx="297940" cy="330585"/>
          </a:xfrm>
          <a:prstGeom prst="rect">
            <a:avLst/>
          </a:prstGeom>
          <a:noFill/>
          <a:ln>
            <a:noFill/>
          </a:ln>
        </p:spPr>
      </p:pic>
      <p:sp>
        <p:nvSpPr>
          <p:cNvPr id="213" name="Google Shape;213;p33"/>
          <p:cNvSpPr txBox="1"/>
          <p:nvPr/>
        </p:nvSpPr>
        <p:spPr>
          <a:xfrm>
            <a:off x="336150" y="251800"/>
            <a:ext cx="1496100" cy="446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2900">
                <a:latin typeface="Lilita One"/>
                <a:ea typeface="Lilita One"/>
                <a:cs typeface="Lilita One"/>
                <a:sym typeface="Lilita One"/>
              </a:rPr>
              <a:t>YOLOv5:</a:t>
            </a:r>
            <a:endParaRPr sz="2900">
              <a:latin typeface="Lilita One"/>
              <a:ea typeface="Lilita One"/>
              <a:cs typeface="Lilita One"/>
              <a:sym typeface="Lilita One"/>
            </a:endParaRPr>
          </a:p>
        </p:txBody>
      </p:sp>
      <p:sp>
        <p:nvSpPr>
          <p:cNvPr id="214" name="Google Shape;214;p33"/>
          <p:cNvSpPr txBox="1"/>
          <p:nvPr/>
        </p:nvSpPr>
        <p:spPr>
          <a:xfrm>
            <a:off x="336150" y="916400"/>
            <a:ext cx="71514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Comic Sans MS"/>
                <a:ea typeface="Comic Sans MS"/>
                <a:cs typeface="Comic Sans MS"/>
                <a:sym typeface="Comic Sans MS"/>
              </a:rPr>
              <a:t>“YOLO”, refering to “You Only Look Once”, is a family of object detection models introduced by Joseph Redmon with a 2016 publication “</a:t>
            </a:r>
            <a:r>
              <a:rPr lang="en" sz="1600" u="sng">
                <a:solidFill>
                  <a:schemeClr val="hlink"/>
                </a:solidFill>
                <a:latin typeface="Comic Sans MS"/>
                <a:ea typeface="Comic Sans MS"/>
                <a:cs typeface="Comic Sans MS"/>
                <a:sym typeface="Comic Sans MS"/>
                <a:hlinkClick r:id="rId6"/>
              </a:rPr>
              <a:t>You Only Look Once: Unified, Real-Time Object Detection</a:t>
            </a:r>
            <a:r>
              <a:rPr lang="en"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Since then, several newer versions have been released, of which, the first three were released by Joseph Redmon. On June 29, Glenn Jocher released the latest version YOLOv5, claiming significant improvements with respect to its predecessor.</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a:p>
            <a:pPr marL="0" lvl="0" indent="0" algn="l" rtl="0">
              <a:spcBef>
                <a:spcPts val="0"/>
              </a:spcBef>
              <a:spcAft>
                <a:spcPts val="0"/>
              </a:spcAft>
              <a:buNone/>
            </a:pPr>
            <a:r>
              <a:rPr lang="en" sz="1600">
                <a:latin typeface="Comic Sans MS"/>
                <a:ea typeface="Comic Sans MS"/>
                <a:cs typeface="Comic Sans MS"/>
                <a:sym typeface="Comic Sans MS"/>
              </a:rPr>
              <a:t>YOLOv5 is very fast, performant and easy to use.</a:t>
            </a: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a:p>
            <a:pPr marL="0" lvl="0" indent="0" algn="l" rtl="0">
              <a:spcBef>
                <a:spcPts val="0"/>
              </a:spcBef>
              <a:spcAft>
                <a:spcPts val="0"/>
              </a:spcAft>
              <a:buNone/>
            </a:pPr>
            <a:endParaRPr sz="1600">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788</Words>
  <Application>Microsoft Office PowerPoint</Application>
  <PresentationFormat>Trình chiếu Trên màn hình (16:9)</PresentationFormat>
  <Paragraphs>79</Paragraphs>
  <Slides>17</Slides>
  <Notes>17</Notes>
  <HiddenSlides>0</HiddenSlides>
  <MMClips>0</MMClips>
  <ScaleCrop>false</ScaleCrop>
  <HeadingPairs>
    <vt:vector size="6" baseType="variant">
      <vt:variant>
        <vt:lpstr>Phông được Dùng</vt:lpstr>
      </vt:variant>
      <vt:variant>
        <vt:i4>6</vt:i4>
      </vt:variant>
      <vt:variant>
        <vt:lpstr>Chủ đề</vt:lpstr>
      </vt:variant>
      <vt:variant>
        <vt:i4>2</vt:i4>
      </vt:variant>
      <vt:variant>
        <vt:lpstr>Tiêu đề Bản chiếu</vt:lpstr>
      </vt:variant>
      <vt:variant>
        <vt:i4>17</vt:i4>
      </vt:variant>
    </vt:vector>
  </HeadingPairs>
  <TitlesOfParts>
    <vt:vector size="25" baseType="lpstr">
      <vt:lpstr>Trebuchet MS</vt:lpstr>
      <vt:lpstr>Calibri</vt:lpstr>
      <vt:lpstr>Lilita One</vt:lpstr>
      <vt:lpstr>Roboto Mono</vt:lpstr>
      <vt:lpstr>Comic Sans MS</vt:lpstr>
      <vt:lpstr>Arial</vt:lpstr>
      <vt:lpstr>Simple Light</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cp:lastModifiedBy>Nga Hồ</cp:lastModifiedBy>
  <cp:revision>2</cp:revision>
  <dcterms:modified xsi:type="dcterms:W3CDTF">2024-01-28T15:52:33Z</dcterms:modified>
</cp:coreProperties>
</file>